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349" r:id="rId2"/>
    <p:sldId id="368" r:id="rId3"/>
    <p:sldId id="369" r:id="rId4"/>
    <p:sldId id="365" r:id="rId5"/>
    <p:sldId id="372" r:id="rId6"/>
    <p:sldId id="361" r:id="rId7"/>
    <p:sldId id="371" r:id="rId8"/>
    <p:sldId id="319" r:id="rId9"/>
    <p:sldId id="326" r:id="rId10"/>
    <p:sldId id="331" r:id="rId11"/>
    <p:sldId id="332" r:id="rId12"/>
    <p:sldId id="333" r:id="rId13"/>
    <p:sldId id="363" r:id="rId14"/>
    <p:sldId id="334" r:id="rId15"/>
    <p:sldId id="335" r:id="rId16"/>
    <p:sldId id="336" r:id="rId17"/>
    <p:sldId id="338" r:id="rId18"/>
    <p:sldId id="339" r:id="rId19"/>
    <p:sldId id="340" r:id="rId20"/>
    <p:sldId id="341" r:id="rId21"/>
    <p:sldId id="342" r:id="rId22"/>
    <p:sldId id="343" r:id="rId23"/>
    <p:sldId id="344" r:id="rId24"/>
    <p:sldId id="345" r:id="rId25"/>
    <p:sldId id="366" r:id="rId26"/>
    <p:sldId id="367" r:id="rId27"/>
    <p:sldId id="316" r:id="rId28"/>
    <p:sldId id="3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698" autoAdjust="0"/>
    <p:restoredTop sz="73498" autoAdjust="0"/>
  </p:normalViewPr>
  <p:slideViewPr>
    <p:cSldViewPr snapToGrid="0" showGuides="1">
      <p:cViewPr>
        <p:scale>
          <a:sx n="70" d="100"/>
          <a:sy n="70" d="100"/>
        </p:scale>
        <p:origin x="-642" y="-84"/>
      </p:cViewPr>
      <p:guideLst>
        <p:guide orient="horz" pos="2160"/>
        <p:guide pos="3840"/>
      </p:guideLst>
    </p:cSldViewPr>
  </p:slideViewPr>
  <p:notesTextViewPr>
    <p:cViewPr>
      <p:scale>
        <a:sx n="1" d="1"/>
        <a:sy n="1" d="1"/>
      </p:scale>
      <p:origin x="0" y="0"/>
    </p:cViewPr>
  </p:notesTextViewPr>
  <p:sorterViewPr>
    <p:cViewPr>
      <p:scale>
        <a:sx n="100" d="100"/>
        <a:sy n="100" d="100"/>
      </p:scale>
      <p:origin x="0" y="-360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840F7-7B1C-4CDE-9044-978624054982}" type="datetimeFigureOut">
              <a:rPr lang="en-AU" smtClean="0"/>
              <a:pPr/>
              <a:t>13/10/2017</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06C5A-F144-47C5-B573-B6EB47CE6F50}" type="slidenum">
              <a:rPr lang="en-AU" smtClean="0"/>
              <a:pPr/>
              <a:t>‹#›</a:t>
            </a:fld>
            <a:endParaRPr lang="en-AU"/>
          </a:p>
        </p:txBody>
      </p:sp>
    </p:spTree>
    <p:extLst>
      <p:ext uri="{BB962C8B-B14F-4D97-AF65-F5344CB8AC3E}">
        <p14:creationId xmlns="" xmlns:p14="http://schemas.microsoft.com/office/powerpoint/2010/main" val="414377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10</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11</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12</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13</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14</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15</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16</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18</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19</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20</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21</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22</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23</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24</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25</a:t>
            </a:fld>
            <a:endParaRPr lang="en-A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26</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27</a:t>
            </a:fld>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ABADBF-3A30-4811-BBEC-69C70DD170B8}"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4</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5</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43B140-3FEB-4EA0-9B40-868A4B56B30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8</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E06C5A-F144-47C5-B573-B6EB47CE6F50}" type="slidenum">
              <a:rPr lang="en-AU" smtClean="0"/>
              <a:pPr/>
              <a:t>9</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10746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5"/>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3823902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3735411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5"/>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4211416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134403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401665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417907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1595395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3" name="Footer Placeholder 2"/>
          <p:cNvSpPr>
            <a:spLocks noGrp="1"/>
          </p:cNvSpPr>
          <p:nvPr>
            <p:ph type="ftr" sz="quarter" idx="11"/>
          </p:nvPr>
        </p:nvSpPr>
        <p:spPr>
          <a:xfrm>
            <a:off x="4165600" y="6356355"/>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96673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203892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E8C83889-023A-4BFD-9695-00CD64BF33FA}" type="datetimeFigureOut">
              <a:rPr lang="en-AU" smtClean="0"/>
              <a:pPr/>
              <a:t>13/10/2017</a:t>
            </a:fld>
            <a:endParaRPr lang="en-AU"/>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297ED29C-081A-48E3-A55E-CC3A579EBA3C}" type="slidenum">
              <a:rPr lang="en-AU" smtClean="0"/>
              <a:pPr/>
              <a:t>‹#›</a:t>
            </a:fld>
            <a:endParaRPr lang="en-AU"/>
          </a:p>
        </p:txBody>
      </p:sp>
    </p:spTree>
    <p:extLst>
      <p:ext uri="{BB962C8B-B14F-4D97-AF65-F5344CB8AC3E}">
        <p14:creationId xmlns:p14="http://schemas.microsoft.com/office/powerpoint/2010/main" xmlns="" val="1183613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0" y="5210180"/>
            <a:ext cx="2209800" cy="164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rot="5400000">
            <a:off x="269873" y="-269872"/>
            <a:ext cx="1657350" cy="219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rot="10800000">
            <a:off x="9982200" y="9531"/>
            <a:ext cx="2209800" cy="164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rot="16200000">
            <a:off x="10264774" y="4930777"/>
            <a:ext cx="1657350" cy="219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22378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bn.wikipedia.org/wiki/%E0%A6%AA%E0%A6%B0%E0%A6%BF%E0%A6%AE%E0%A6%BE%E0%A6%AA" TargetMode="External"/><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bn.wikipedia.org/wiki/%E0%A6%AF%E0%A6%A8%E0%A7%8D%E0%A6%A4%E0%A7%8D%E0%A6%B0_%E0%A6%AA%E0%A7%8D%E0%A6%B0%E0%A6%95%E0%A7%8C%E0%A6%B6%E0%A6%B2" TargetMode="External"/><Relationship Id="rId5" Type="http://schemas.openxmlformats.org/officeDocument/2006/relationships/hyperlink" Target="https://bn.wikipedia.org/w/index.php?title=%E0%A6%AD%E0%A6%BE%E0%A6%B0%E0%A7%8D%E0%A6%A8%E0%A6%BF%E0%A6%AF%E0%A6%BC%E0%A6%BE%E0%A6%B0&amp;action=edit&amp;redlink=1" TargetMode="External"/><Relationship Id="rId4" Type="http://schemas.openxmlformats.org/officeDocument/2006/relationships/hyperlink" Target="https://bn.wikipedia.org/w/index.php?title=%E0%A6%AD%E0%A6%BE%E0%A6%B0%E0%A7%8D%E0%A6%A8%E0%A6%BF%E0%A6%AF%E0%A6%BC%E0%A6%BE%E0%A6%B0_%E0%A6%AA%E0%A6%A6%E0%A7%8D%E0%A6%A7%E0%A6%A4%E0%A6%BF&amp;action=edit&amp;redlink=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bn.wikipedia.org/w/index.php?title=%E0%A6%B8%E0%A7%8D%E0%A6%95%E0%A7%8D%E0%A6%B0%E0%A7%81&amp;action=edit&amp;redlink=1" TargetMode="Externa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bn.wikipedia.org/wiki/%E0%A6%B8%E0%A7%8D%E0%A6%B2%E0%A6%BE%E0%A6%87%E0%A6%A1_%E0%A6%95%E0%A7%8D%E0%A6%AF%E0%A6%BE%E0%A6%B2%E0%A6%BF%E0%A6%AA%E0%A6%BE%E0%A6%B0%E0%A7%8D%E0%A6%B8"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bn.wikipedia.org/wiki/%E0%A6%B8%E0%A7%8D%E0%A6%B2%E0%A6%BE%E0%A6%87%E0%A6%A1_%E0%A6%95%E0%A7%8D%E0%A6%AF%E0%A6%BE%E0%A6%B2%E0%A6%BF%E0%A6%AA%E0%A6%BE%E0%A6%B0%E0%A7%8D%E0%A6%B8"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9.pn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hyperlink" Target="https://bn.wikipedia.org/wiki/%E0%A6%B8%E0%A7%8D%E0%A6%B2%E0%A6%BE%E0%A6%87%E0%A6%A1_%E0%A6%95%E0%A7%8D%E0%A6%AF%E0%A6%BE%E0%A6%B2%E0%A6%BF%E0%A6%AA%E0%A6%BE%E0%A6%B0%E0%A7%8D%E0%A6%B8"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5760403"/>
            <a:ext cx="12192001" cy="733052"/>
          </a:xfrm>
          <a:prstGeom prst="rect">
            <a:avLst/>
          </a:prstGeom>
          <a:solidFill>
            <a:srgbClr val="006666"/>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rotWithShape="1">
          <a:blip r:embed="rId3">
            <a:extLst>
              <a:ext uri="{28A0092B-C50C-407E-A947-70E740481C1C}">
                <a14:useLocalDpi xmlns="" xmlns:a14="http://schemas.microsoft.com/office/drawing/2010/main" val="0"/>
              </a:ext>
            </a:extLst>
          </a:blip>
          <a:srcRect l="7486"/>
          <a:stretch/>
        </p:blipFill>
        <p:spPr>
          <a:xfrm>
            <a:off x="2565917" y="328530"/>
            <a:ext cx="6288050" cy="5449416"/>
          </a:xfrm>
          <a:prstGeom prst="rect">
            <a:avLst/>
          </a:prstGeom>
        </p:spPr>
      </p:pic>
      <p:sp>
        <p:nvSpPr>
          <p:cNvPr id="6" name="Rectangle 5"/>
          <p:cNvSpPr/>
          <p:nvPr/>
        </p:nvSpPr>
        <p:spPr>
          <a:xfrm>
            <a:off x="1901737" y="1873956"/>
            <a:ext cx="8892109" cy="3074073"/>
          </a:xfrm>
          <a:prstGeom prst="rect">
            <a:avLst/>
          </a:prstGeom>
        </p:spPr>
        <p:txBody>
          <a:bodyPr wrap="square">
            <a:prstTxWarp prst="textPlain">
              <a:avLst/>
            </a:prstTxWarp>
            <a:spAutoFit/>
          </a:bodyPr>
          <a:lstStyle/>
          <a:p>
            <a:pPr algn="ctr">
              <a:defRPr/>
            </a:pPr>
            <a:r>
              <a:rPr lang="en-US" sz="13800" b="1" kern="0" dirty="0" err="1" smtClean="0">
                <a:ln w="12700">
                  <a:solidFill>
                    <a:srgbClr val="9BBB59">
                      <a:lumMod val="50000"/>
                    </a:srgbClr>
                  </a:solidFill>
                  <a:prstDash val="solid"/>
                </a:ln>
                <a:blipFill dpi="0" rotWithShape="1">
                  <a:blip r:embed="rId4">
                    <a:extLst>
                      <a:ext uri="{28A0092B-C50C-407E-A947-70E740481C1C}">
                        <a14:useLocalDpi xmlns="" xmlns:a14="http://schemas.microsoft.com/office/drawing/2010/main" val="0"/>
                      </a:ext>
                    </a:extLst>
                  </a:blip>
                  <a:srcRect/>
                  <a:stretch>
                    <a:fillRect/>
                  </a:stretch>
                </a:blipFill>
                <a:effectLst>
                  <a:innerShdw blurRad="177800">
                    <a:srgbClr val="9BBB59">
                      <a:lumMod val="50000"/>
                    </a:srgbClr>
                  </a:innerShdw>
                </a:effectLst>
                <a:latin typeface="NikoshBAN" panose="02000000000000000000" pitchFamily="2" charset="0"/>
                <a:cs typeface="NikoshBAN" panose="02000000000000000000" pitchFamily="2" charset="0"/>
              </a:rPr>
              <a:t>স্বাগত</a:t>
            </a:r>
            <a:endParaRPr lang="en-US" dirty="0" smtClean="0">
              <a:solidFill>
                <a:prstClr val="white"/>
              </a:solidFill>
            </a:endParaRPr>
          </a:p>
        </p:txBody>
      </p:sp>
      <p:pic>
        <p:nvPicPr>
          <p:cNvPr id="7" name="Picture 6" descr="porda.jpg"/>
          <p:cNvPicPr>
            <a:picLocks noChangeAspect="1"/>
          </p:cNvPicPr>
          <p:nvPr/>
        </p:nvPicPr>
        <p:blipFill>
          <a:blip r:embed="rId5">
            <a:duotone>
              <a:prstClr val="black"/>
              <a:schemeClr val="accent1">
                <a:tint val="45000"/>
                <a:satMod val="400000"/>
              </a:schemeClr>
            </a:duotone>
            <a:extLst>
              <a:ext uri="{BEBA8EAE-BF5A-486C-A8C5-ECC9F3942E4B}">
                <a14:imgProps xmlns="" xmlns:a14="http://schemas.microsoft.com/office/drawing/2010/main">
                  <a14:imgLayer r:embed="">
                    <a14:imgEffect>
                      <a14:saturation sat="0"/>
                    </a14:imgEffect>
                    <a14:imgEffect>
                      <a14:brightnessContrast contrast="40000"/>
                    </a14:imgEffect>
                  </a14:imgLayer>
                </a14:imgProps>
              </a:ext>
            </a:extLst>
          </a:blip>
          <a:stretch>
            <a:fillRect/>
          </a:stretch>
        </p:blipFill>
        <p:spPr>
          <a:xfrm>
            <a:off x="4560711" y="0"/>
            <a:ext cx="7631289" cy="6858000"/>
          </a:xfrm>
          <a:prstGeom prst="rect">
            <a:avLst/>
          </a:prstGeom>
        </p:spPr>
      </p:pic>
      <p:pic>
        <p:nvPicPr>
          <p:cNvPr id="8" name="Picture 7" descr="porda.jpg"/>
          <p:cNvPicPr>
            <a:picLocks noChangeAspect="1"/>
          </p:cNvPicPr>
          <p:nvPr/>
        </p:nvPicPr>
        <p:blipFill>
          <a:blip r:embed="rId5">
            <a:clrChange>
              <a:clrFrom>
                <a:srgbClr val="64511C"/>
              </a:clrFrom>
              <a:clrTo>
                <a:srgbClr val="64511C">
                  <a:alpha val="0"/>
                </a:srgbClr>
              </a:clrTo>
            </a:clrChange>
            <a:duotone>
              <a:prstClr val="black"/>
              <a:schemeClr val="accent1">
                <a:tint val="45000"/>
                <a:satMod val="400000"/>
              </a:schemeClr>
            </a:duotone>
            <a:extLst>
              <a:ext uri="{BEBA8EAE-BF5A-486C-A8C5-ECC9F3942E4B}">
                <a14:imgProps xmlns="" xmlns:a14="http://schemas.microsoft.com/office/drawing/2010/main">
                  <a14:imgLayer r:embed="">
                    <a14:imgEffect>
                      <a14:saturation sat="0"/>
                    </a14:imgEffect>
                    <a14:imgEffect>
                      <a14:brightnessContrast contrast="40000"/>
                    </a14:imgEffect>
                  </a14:imgLayer>
                </a14:imgProps>
              </a:ext>
            </a:extLst>
          </a:blip>
          <a:stretch>
            <a:fillRect/>
          </a:stretch>
        </p:blipFill>
        <p:spPr>
          <a:xfrm>
            <a:off x="0" y="0"/>
            <a:ext cx="7678156" cy="6858000"/>
          </a:xfrm>
          <a:prstGeom prst="rect">
            <a:avLst/>
          </a:prstGeom>
          <a:scene3d>
            <a:camera prst="orthographicFront"/>
            <a:lightRig rig="threePt" dir="t"/>
          </a:scene3d>
          <a:sp3d prstMaterial="meta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3000"/>
                                        <p:tgtEl>
                                          <p:spTgt spid="8"/>
                                        </p:tgtEl>
                                        <p:attrNameLst>
                                          <p:attrName>ppt_x</p:attrName>
                                        </p:attrNameLst>
                                      </p:cBhvr>
                                      <p:tavLst>
                                        <p:tav tm="0">
                                          <p:val>
                                            <p:strVal val="ppt_x"/>
                                          </p:val>
                                        </p:tav>
                                        <p:tav tm="100000">
                                          <p:val>
                                            <p:strVal val="0-ppt_w/2"/>
                                          </p:val>
                                        </p:tav>
                                      </p:tavLst>
                                    </p:anim>
                                    <p:anim calcmode="lin" valueType="num">
                                      <p:cBhvr additive="base">
                                        <p:cTn id="7" dur="3000"/>
                                        <p:tgtEl>
                                          <p:spTgt spid="8"/>
                                        </p:tgtEl>
                                        <p:attrNameLst>
                                          <p:attrName>ppt_y</p:attrName>
                                        </p:attrNameLst>
                                      </p:cBhvr>
                                      <p:tavLst>
                                        <p:tav tm="0">
                                          <p:val>
                                            <p:strVal val="ppt_y"/>
                                          </p:val>
                                        </p:tav>
                                        <p:tav tm="100000">
                                          <p:val>
                                            <p:strVal val="ppt_y"/>
                                          </p:val>
                                        </p:tav>
                                      </p:tavLst>
                                    </p:anim>
                                    <p:set>
                                      <p:cBhvr>
                                        <p:cTn id="8" dur="1" fill="hold">
                                          <p:stCondLst>
                                            <p:cond delay="2999"/>
                                          </p:stCondLst>
                                        </p:cTn>
                                        <p:tgtEl>
                                          <p:spTgt spid="8"/>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2800"/>
                                        <p:tgtEl>
                                          <p:spTgt spid="7"/>
                                        </p:tgtEl>
                                        <p:attrNameLst>
                                          <p:attrName>ppt_x</p:attrName>
                                        </p:attrNameLst>
                                      </p:cBhvr>
                                      <p:tavLst>
                                        <p:tav tm="0">
                                          <p:val>
                                            <p:strVal val="ppt_x"/>
                                          </p:val>
                                        </p:tav>
                                        <p:tav tm="100000">
                                          <p:val>
                                            <p:strVal val="1+ppt_w/2"/>
                                          </p:val>
                                        </p:tav>
                                      </p:tavLst>
                                    </p:anim>
                                    <p:anim calcmode="lin" valueType="num">
                                      <p:cBhvr additive="base">
                                        <p:cTn id="11" dur="2800"/>
                                        <p:tgtEl>
                                          <p:spTgt spid="7"/>
                                        </p:tgtEl>
                                        <p:attrNameLst>
                                          <p:attrName>ppt_y</p:attrName>
                                        </p:attrNameLst>
                                      </p:cBhvr>
                                      <p:tavLst>
                                        <p:tav tm="0">
                                          <p:val>
                                            <p:strVal val="ppt_y"/>
                                          </p:val>
                                        </p:tav>
                                        <p:tav tm="100000">
                                          <p:val>
                                            <p:strVal val="ppt_y"/>
                                          </p:val>
                                        </p:tav>
                                      </p:tavLst>
                                    </p:anim>
                                    <p:set>
                                      <p:cBhvr>
                                        <p:cTn id="12" dur="1" fill="hold">
                                          <p:stCondLst>
                                            <p:cond delay="2799"/>
                                          </p:stCondLst>
                                        </p:cTn>
                                        <p:tgtEl>
                                          <p:spTgt spid="7"/>
                                        </p:tgtEl>
                                        <p:attrNameLst>
                                          <p:attrName>style.visibility</p:attrName>
                                        </p:attrNameLst>
                                      </p:cBhvr>
                                      <p:to>
                                        <p:strVal val="hidden"/>
                                      </p:to>
                                    </p:set>
                                  </p:childTnLst>
                                </p:cTn>
                              </p:par>
                              <p:par>
                                <p:cTn id="13" presetID="6" presetClass="emph" presetSubtype="0" repeatCount="5000" fill="hold" grpId="0" nodeType="with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47323" y="1780235"/>
            <a:ext cx="8701732" cy="4838700"/>
          </a:xfrm>
          <a:prstGeom prst="rect">
            <a:avLst/>
          </a:prstGeom>
        </p:spPr>
      </p:pic>
      <p:sp>
        <p:nvSpPr>
          <p:cNvPr id="3" name="Rectangle 2"/>
          <p:cNvSpPr/>
          <p:nvPr/>
        </p:nvSpPr>
        <p:spPr>
          <a:xfrm>
            <a:off x="3723762" y="1224466"/>
            <a:ext cx="4660251" cy="769441"/>
          </a:xfrm>
          <a:prstGeom prst="rect">
            <a:avLst/>
          </a:prstGeom>
        </p:spPr>
        <p:txBody>
          <a:bodyPr wrap="none">
            <a:spAutoFit/>
          </a:bodyPr>
          <a:lstStyle/>
          <a:p>
            <a:pPr algn="ctr"/>
            <a:r>
              <a:rPr lang="en-US" sz="4400" dirty="0" err="1" smtClean="0">
                <a:latin typeface="NikoshBAN" pitchFamily="2" charset="0"/>
                <a:cs typeface="NikoshBAN" pitchFamily="2" charset="0"/>
              </a:rPr>
              <a:t>ডিজিটাল</a:t>
            </a:r>
            <a:r>
              <a:rPr lang="en-US" sz="4400" dirty="0" smtClean="0">
                <a:latin typeface="NikoshBAN" pitchFamily="2" charset="0"/>
                <a:cs typeface="NikoshBAN" pitchFamily="2" charset="0"/>
              </a:rPr>
              <a:t> </a:t>
            </a:r>
            <a:r>
              <a:rPr lang="bn-BD" sz="4400" dirty="0" smtClean="0">
                <a:latin typeface="NikoshBAN" pitchFamily="2" charset="0"/>
                <a:cs typeface="NikoshBAN" pitchFamily="2" charset="0"/>
              </a:rPr>
              <a:t>স্লাইড ক্যালিপা</a:t>
            </a:r>
            <a:r>
              <a:rPr lang="en-US" sz="4400" dirty="0" err="1" smtClean="0">
                <a:latin typeface="NikoshBAN" pitchFamily="2" charset="0"/>
                <a:cs typeface="NikoshBAN" pitchFamily="2" charset="0"/>
              </a:rPr>
              <a:t>র্স</a:t>
            </a:r>
            <a:endParaRPr lang="en-US" sz="44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3218" y="723027"/>
            <a:ext cx="5700783"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bn-IN" sz="4400" b="1" i="0" u="none" strike="noStrike" kern="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NikoshBAN" pitchFamily="2" charset="0"/>
                <a:cs typeface="NikoshBAN" pitchFamily="2" charset="0"/>
              </a:rPr>
              <a:t>   </a:t>
            </a:r>
            <a:r>
              <a:rPr kumimoji="0" lang="bn-IN" sz="4400" b="1" i="0" u="none" strike="noStrike" kern="0" normalizeH="0" baseline="0" noProof="0" dirty="0" smtClean="0">
                <a:ln w="11430"/>
                <a:solidFill>
                  <a:srgbClr val="CC0099"/>
                </a:solidFill>
                <a:effectLst>
                  <a:outerShdw blurRad="50800" dist="39000" dir="5460000" algn="tl">
                    <a:srgbClr val="000000">
                      <a:alpha val="38000"/>
                    </a:srgbClr>
                  </a:outerShdw>
                </a:effectLst>
                <a:uLnTx/>
                <a:uFillTx/>
                <a:latin typeface="NikoshBAN" pitchFamily="2" charset="0"/>
                <a:cs typeface="NikoshBAN" pitchFamily="2" charset="0"/>
              </a:rPr>
              <a:t>নিচের</a:t>
            </a:r>
            <a:r>
              <a:rPr kumimoji="0" lang="bn-IN" sz="4400" b="1" i="0" u="none" strike="noStrike" kern="0" normalizeH="0" noProof="0" dirty="0" smtClean="0">
                <a:ln w="11430"/>
                <a:solidFill>
                  <a:srgbClr val="CC0099"/>
                </a:solidFill>
                <a:effectLst>
                  <a:outerShdw blurRad="50800" dist="39000" dir="5460000" algn="tl">
                    <a:srgbClr val="000000">
                      <a:alpha val="38000"/>
                    </a:srgbClr>
                  </a:outerShdw>
                </a:effectLst>
                <a:uLnTx/>
                <a:uFillTx/>
                <a:latin typeface="NikoshBAN" pitchFamily="2" charset="0"/>
                <a:cs typeface="NikoshBAN" pitchFamily="2" charset="0"/>
              </a:rPr>
              <a:t> চিত্রটি</a:t>
            </a:r>
            <a:r>
              <a:rPr kumimoji="0" lang="bn-IN" sz="4400" b="1" i="0" u="none" strike="noStrike" kern="0" normalizeH="0" baseline="0" noProof="0" dirty="0" smtClean="0">
                <a:ln w="11430"/>
                <a:solidFill>
                  <a:srgbClr val="CC0099"/>
                </a:solidFill>
                <a:effectLst>
                  <a:outerShdw blurRad="50800" dist="39000" dir="5460000" algn="tl">
                    <a:srgbClr val="000000">
                      <a:alpha val="38000"/>
                    </a:srgbClr>
                  </a:outerShdw>
                </a:effectLst>
                <a:uLnTx/>
                <a:uFillTx/>
                <a:latin typeface="NikoshBAN" pitchFamily="2" charset="0"/>
                <a:cs typeface="NikoshBAN" pitchFamily="2" charset="0"/>
              </a:rPr>
              <a:t> লক্ষ কর</a:t>
            </a:r>
            <a:endParaRPr kumimoji="0" lang="en-US" sz="1800" b="1" i="0" u="none" strike="noStrike" kern="0" normalizeH="0" baseline="0" noProof="0" dirty="0" smtClean="0">
              <a:ln w="11430"/>
              <a:solidFill>
                <a:srgbClr val="CC0099"/>
              </a:solidFill>
              <a:effectLst>
                <a:outerShdw blurRad="50800" dist="39000" dir="5460000" algn="tl">
                  <a:srgbClr val="000000">
                    <a:alpha val="38000"/>
                  </a:srgbClr>
                </a:outerShdw>
              </a:effectLst>
              <a:uLnTx/>
              <a:uFillTx/>
              <a:latin typeface="NikoshBAN" pitchFamily="2" charset="0"/>
              <a:cs typeface="NikoshBAN"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85288" y="1314014"/>
            <a:ext cx="9144000" cy="4419600"/>
          </a:xfrm>
          <a:prstGeom prst="rect">
            <a:avLst/>
          </a:prstGeom>
        </p:spPr>
      </p:pic>
      <p:sp>
        <p:nvSpPr>
          <p:cNvPr id="6" name="TextBox 5"/>
          <p:cNvSpPr txBox="1"/>
          <p:nvPr/>
        </p:nvSpPr>
        <p:spPr>
          <a:xfrm>
            <a:off x="6057288" y="4506973"/>
            <a:ext cx="2209800" cy="584775"/>
          </a:xfrm>
          <a:prstGeom prst="rect">
            <a:avLst/>
          </a:prstGeom>
          <a:noFill/>
        </p:spPr>
        <p:txBody>
          <a:bodyPr wrap="square" rtlCol="0">
            <a:spAutoFit/>
          </a:bodyPr>
          <a:lstStyle/>
          <a:p>
            <a:r>
              <a:rPr lang="en-US" sz="3200" dirty="0" err="1" smtClean="0">
                <a:latin typeface="NikoshBAN" pitchFamily="2" charset="0"/>
                <a:cs typeface="NikoshBAN" pitchFamily="2" charset="0"/>
              </a:rPr>
              <a:t>এটি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a:t>
            </a:r>
            <a:r>
              <a:rPr lang="en-US" sz="3200" dirty="0" smtClean="0">
                <a:latin typeface="NikoshBAN" pitchFamily="2" charset="0"/>
                <a:cs typeface="NikoshBAN" pitchFamily="2" charset="0"/>
              </a:rPr>
              <a:t> ? </a:t>
            </a:r>
            <a:endParaRPr lang="en-US" sz="3200" dirty="0">
              <a:latin typeface="NikoshBAN" pitchFamily="2" charset="0"/>
              <a:cs typeface="NikoshBAN" pitchFamily="2" charset="0"/>
            </a:endParaRPr>
          </a:p>
        </p:txBody>
      </p:sp>
      <p:cxnSp>
        <p:nvCxnSpPr>
          <p:cNvPr id="7" name="Straight Arrow Connector 6"/>
          <p:cNvCxnSpPr/>
          <p:nvPr/>
        </p:nvCxnSpPr>
        <p:spPr>
          <a:xfrm>
            <a:off x="6457338" y="3409513"/>
            <a:ext cx="0" cy="914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p:nvPr/>
        </p:nvCxnSpPr>
        <p:spPr>
          <a:xfrm>
            <a:off x="5581038" y="3390463"/>
            <a:ext cx="0" cy="168223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4114188" y="5148898"/>
            <a:ext cx="6653660" cy="523220"/>
          </a:xfrm>
          <a:prstGeom prst="rect">
            <a:avLst/>
          </a:prstGeom>
          <a:noFill/>
        </p:spPr>
        <p:txBody>
          <a:bodyPr wrap="square" rtlCol="0">
            <a:spAutoFit/>
          </a:bodyPr>
          <a:lstStyle/>
          <a:p>
            <a:r>
              <a:rPr lang="bn-IN" sz="2800" dirty="0" smtClean="0">
                <a:latin typeface="NikoshBAN" pitchFamily="2" charset="0"/>
                <a:cs typeface="NikoshBAN" pitchFamily="2" charset="0"/>
              </a:rPr>
              <a:t>এটি স্লাইড ক্যালিপার্স বা</a:t>
            </a:r>
            <a:r>
              <a:rPr lang="en-US" sz="2800" dirty="0" smtClean="0">
                <a:latin typeface="NikoshBAN" pitchFamily="2" charset="0"/>
                <a:cs typeface="NikoshBAN" pitchFamily="2" charset="0"/>
              </a:rPr>
              <a:t>  </a:t>
            </a:r>
            <a:r>
              <a:rPr lang="bn-IN" sz="2800" dirty="0" smtClean="0">
                <a:latin typeface="NikoshBAN" pitchFamily="2" charset="0"/>
                <a:cs typeface="NikoshBAN" pitchFamily="2" charset="0"/>
              </a:rPr>
              <a:t>ভার্ণিয়ার ক্যালিপার্স  </a:t>
            </a:r>
            <a:endParaRPr lang="en-US" sz="28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repeatCount="indefinite" fill="hold" nodeType="clickEffect">
                                  <p:stCondLst>
                                    <p:cond delay="0"/>
                                  </p:stCondLst>
                                  <p:endCondLst>
                                    <p:cond evt="onNext" delay="0">
                                      <p:tgtEl>
                                        <p:sldTgt/>
                                      </p:tgtEl>
                                    </p:cond>
                                  </p:end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repeatCount="indefinite" fill="hold" nodeType="clickEffect">
                                  <p:stCondLst>
                                    <p:cond delay="0"/>
                                  </p:stCondLst>
                                  <p:endCondLst>
                                    <p:cond evt="onNext" delay="0">
                                      <p:tgtEl>
                                        <p:sldTgt/>
                                      </p:tgtEl>
                                    </p:cond>
                                  </p:end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0051" y="1170080"/>
            <a:ext cx="8433421" cy="4724400"/>
            <a:chOff x="609600" y="685800"/>
            <a:chExt cx="7061902" cy="6858000"/>
          </a:xfrm>
        </p:grpSpPr>
        <p:pic>
          <p:nvPicPr>
            <p:cNvPr id="5" name="Picture 4"/>
            <p:cNvPicPr>
              <a:picLocks noChangeAspect="1"/>
            </p:cNvPicPr>
            <p:nvPr/>
          </p:nvPicPr>
          <p:blipFill rotWithShape="1">
            <a:blip r:embed="rId4">
              <a:extLst>
                <a:ext uri="{28A0092B-C50C-407E-A947-70E740481C1C}">
                  <a14:useLocalDpi xmlns:a14="http://schemas.microsoft.com/office/drawing/2010/main" xmlns="" val="0"/>
                </a:ext>
              </a:extLst>
            </a:blip>
            <a:srcRect r="77860"/>
            <a:stretch/>
          </p:blipFill>
          <p:spPr>
            <a:xfrm>
              <a:off x="609600" y="685800"/>
              <a:ext cx="1559276"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xmlns="" val="0"/>
                </a:ext>
              </a:extLst>
            </a:blip>
            <a:srcRect l="21869" b="58889"/>
            <a:stretch/>
          </p:blipFill>
          <p:spPr>
            <a:xfrm>
              <a:off x="2168876" y="723900"/>
              <a:ext cx="5502626" cy="2819400"/>
            </a:xfrm>
            <a:prstGeom prst="rect">
              <a:avLst/>
            </a:prstGeom>
          </p:spPr>
        </p:pic>
      </p:grpSp>
      <p:pic>
        <p:nvPicPr>
          <p:cNvPr id="7" name="Picture 6"/>
          <p:cNvPicPr>
            <a:picLocks noChangeAspect="1"/>
          </p:cNvPicPr>
          <p:nvPr/>
        </p:nvPicPr>
        <p:blipFill rotWithShape="1">
          <a:blip r:embed="rId4">
            <a:extLst>
              <a:ext uri="{28A0092B-C50C-407E-A947-70E740481C1C}">
                <a14:useLocalDpi xmlns:a14="http://schemas.microsoft.com/office/drawing/2010/main" xmlns="" val="0"/>
              </a:ext>
            </a:extLst>
          </a:blip>
          <a:srcRect l="23763" t="41944" r="5370"/>
          <a:stretch/>
        </p:blipFill>
        <p:spPr>
          <a:xfrm>
            <a:off x="1944863" y="3081430"/>
            <a:ext cx="3463389" cy="2762779"/>
          </a:xfrm>
          <a:prstGeom prst="rect">
            <a:avLst/>
          </a:prstGeom>
        </p:spPr>
      </p:pic>
      <p:grpSp>
        <p:nvGrpSpPr>
          <p:cNvPr id="8" name="Group 7"/>
          <p:cNvGrpSpPr/>
          <p:nvPr/>
        </p:nvGrpSpPr>
        <p:grpSpPr>
          <a:xfrm>
            <a:off x="1803478" y="3570382"/>
            <a:ext cx="1903219"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9" name="Group 8"/>
            <p:cNvGrpSpPr/>
            <p:nvPr/>
          </p:nvGrpSpPr>
          <p:grpSpPr>
            <a:xfrm>
              <a:off x="6324600" y="4076701"/>
              <a:ext cx="1903219" cy="1295398"/>
              <a:chOff x="6324600" y="4076701"/>
              <a:chExt cx="1903219" cy="1295398"/>
            </a:xfrm>
            <a:grpFill/>
          </p:grpSpPr>
          <p:sp>
            <p:nvSpPr>
              <p:cNvPr id="11" name="Rectangle 10"/>
              <p:cNvSpPr/>
              <p:nvPr/>
            </p:nvSpPr>
            <p:spPr>
              <a:xfrm>
                <a:off x="6324600" y="4114800"/>
                <a:ext cx="990600" cy="1257299"/>
              </a:xfrm>
              <a:prstGeom prst="rect">
                <a:avLst/>
              </a:prstGeom>
              <a:grpFill/>
              <a:ln w="25400" cap="flat" cmpd="sng" algn="ctr">
                <a:noFill/>
                <a:prstDash val="solid"/>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ikoshBAN" pitchFamily="2" charset="0"/>
                  <a:cs typeface="NikoshBAN" pitchFamily="2" charset="0"/>
                </a:endParaRPr>
              </a:p>
            </p:txBody>
          </p:sp>
          <p:sp>
            <p:nvSpPr>
              <p:cNvPr id="12" name="Rectangle 11"/>
              <p:cNvSpPr/>
              <p:nvPr/>
            </p:nvSpPr>
            <p:spPr>
              <a:xfrm>
                <a:off x="7084819" y="4076701"/>
                <a:ext cx="1143000" cy="1276350"/>
              </a:xfrm>
              <a:prstGeom prst="rect">
                <a:avLst/>
              </a:prstGeom>
              <a:grpFill/>
              <a:ln w="25400" cap="flat" cmpd="sng" algn="ctr">
                <a:noFill/>
                <a:prstDash val="solid"/>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ikoshBAN" pitchFamily="2" charset="0"/>
                  <a:cs typeface="NikoshBAN" pitchFamily="2" charset="0"/>
                </a:endParaRPr>
              </a:p>
            </p:txBody>
          </p:sp>
        </p:grpSp>
        <p:sp>
          <p:nvSpPr>
            <p:cNvPr id="10" name="Rectangle 9"/>
            <p:cNvSpPr/>
            <p:nvPr/>
          </p:nvSpPr>
          <p:spPr>
            <a:xfrm>
              <a:off x="6686550" y="3409949"/>
              <a:ext cx="1143000" cy="1025789"/>
            </a:xfrm>
            <a:prstGeom prst="rect">
              <a:avLst/>
            </a:prstGeom>
            <a:grpFill/>
            <a:ln w="25400" cap="flat" cmpd="sng" algn="ctr">
              <a:noFill/>
              <a:prstDash val="solid"/>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ikoshBAN" pitchFamily="2" charset="0"/>
                <a:cs typeface="NikoshBAN" pitchFamily="2" charset="0"/>
              </a:endParaRPr>
            </a:p>
          </p:txBody>
        </p:sp>
      </p:grpSp>
      <p:sp>
        <p:nvSpPr>
          <p:cNvPr id="13" name="TextBox 12"/>
          <p:cNvSpPr txBox="1"/>
          <p:nvPr/>
        </p:nvSpPr>
        <p:spPr>
          <a:xfrm>
            <a:off x="4776777" y="4017052"/>
            <a:ext cx="4757419" cy="523220"/>
          </a:xfrm>
          <a:prstGeom prst="rect">
            <a:avLst/>
          </a:prstGeom>
          <a:noFill/>
        </p:spPr>
        <p:txBody>
          <a:bodyPr wrap="square" rtlCol="0">
            <a:spAutoFit/>
          </a:bodyPr>
          <a:lstStyle/>
          <a:p>
            <a:r>
              <a:rPr lang="bn-IN" sz="2800" dirty="0" smtClean="0">
                <a:latin typeface="NikoshBAN" pitchFamily="2" charset="0"/>
                <a:cs typeface="NikoshBAN" pitchFamily="2" charset="0"/>
              </a:rPr>
              <a:t>এটি কী কাজে ব্যবহার করা হয় ? </a:t>
            </a:r>
            <a:endParaRPr lang="en-US" sz="2800" dirty="0">
              <a:latin typeface="NikoshBAN" pitchFamily="2" charset="0"/>
              <a:cs typeface="NikoshBAN" pitchFamily="2" charset="0"/>
            </a:endParaRPr>
          </a:p>
        </p:txBody>
      </p:sp>
      <p:sp>
        <p:nvSpPr>
          <p:cNvPr id="14" name="TextBox 13"/>
          <p:cNvSpPr txBox="1"/>
          <p:nvPr/>
        </p:nvSpPr>
        <p:spPr>
          <a:xfrm>
            <a:off x="4284301" y="4875309"/>
            <a:ext cx="6069701" cy="954107"/>
          </a:xfrm>
          <a:prstGeom prst="rect">
            <a:avLst/>
          </a:prstGeom>
          <a:noFill/>
        </p:spPr>
        <p:txBody>
          <a:bodyPr wrap="square" rtlCol="0">
            <a:spAutoFit/>
          </a:bodyPr>
          <a:lstStyle/>
          <a:p>
            <a:r>
              <a:rPr lang="bn-IN" sz="2800" dirty="0" smtClean="0">
                <a:latin typeface="NikoshBAN" pitchFamily="2" charset="0"/>
                <a:cs typeface="NikoshBAN" pitchFamily="2" charset="0"/>
              </a:rPr>
              <a:t>এটি বস্তূর দৈর্ঘ্য, প্রস্থ ও উচ্চতা  নির্ণয় করে আয়তন পরিমাপে ব্যবহার করা হয়। </a:t>
            </a:r>
            <a:endParaRPr lang="en-US" sz="2800" dirty="0">
              <a:latin typeface="NikoshBAN" pitchFamily="2" charset="0"/>
              <a:cs typeface="NikoshBAN" pitchFamily="2" charset="0"/>
            </a:endParaRPr>
          </a:p>
        </p:txBody>
      </p:sp>
      <p:cxnSp>
        <p:nvCxnSpPr>
          <p:cNvPr id="15" name="Straight Arrow Connector 14"/>
          <p:cNvCxnSpPr/>
          <p:nvPr/>
        </p:nvCxnSpPr>
        <p:spPr>
          <a:xfrm>
            <a:off x="6341702" y="3138580"/>
            <a:ext cx="0" cy="87847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aphicFrame>
        <p:nvGraphicFramePr>
          <p:cNvPr id="56321" name="Object 1">
            <a:hlinkClick r:id="" action="ppaction://ole?verb=0"/>
          </p:cNvPr>
          <p:cNvGraphicFramePr>
            <a:graphicFrameLocks noGrp="1" noChangeAspect="1"/>
          </p:cNvGraphicFramePr>
          <p:nvPr/>
        </p:nvGraphicFramePr>
        <p:xfrm>
          <a:off x="9007521" y="701675"/>
          <a:ext cx="2611391" cy="2202378"/>
        </p:xfrm>
        <a:graphic>
          <a:graphicData uri="http://schemas.openxmlformats.org/presentationml/2006/ole">
            <p:oleObj spid="_x0000_s56321" name="Packager Shell Object" showAsIcon="1" r:id="rId5" imgW="914400" imgH="771480" progId="Package">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63" presetClass="path" presetSubtype="0" accel="50000" decel="50000" fill="hold" nodeType="afterEffect">
                                  <p:stCondLst>
                                    <p:cond delay="0"/>
                                  </p:stCondLst>
                                  <p:childTnLst>
                                    <p:animMotion origin="layout" path="M -0.01876 -2.50694E-6 L 0.12075 0.00023 " pathEditMode="relative" rAng="0" ptsTypes="AA">
                                      <p:cBhvr>
                                        <p:cTn id="11" dur="2000" fill="hold"/>
                                        <p:tgtEl>
                                          <p:spTgt spid="7"/>
                                        </p:tgtEl>
                                        <p:attrNameLst>
                                          <p:attrName>ppt_x</p:attrName>
                                          <p:attrName>ppt_y</p:attrName>
                                        </p:attrNameLst>
                                      </p:cBhvr>
                                      <p:rCtr x="70" y="0"/>
                                    </p:animMotion>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1" repeatCount="indefinite" fill="hold" nodeType="afterEffect">
                                  <p:stCondLst>
                                    <p:cond delay="0"/>
                                  </p:stCondLst>
                                  <p:endCondLst>
                                    <p:cond evt="onNext" delay="0">
                                      <p:tgtEl>
                                        <p:sldTgt/>
                                      </p:tgtEl>
                                    </p:cond>
                                  </p:end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25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6321"/>
                                        </p:tgtEl>
                                        <p:attrNameLst>
                                          <p:attrName>style.visibility</p:attrName>
                                        </p:attrNameLst>
                                      </p:cBhvr>
                                      <p:to>
                                        <p:strVal val="visible"/>
                                      </p:to>
                                    </p:set>
                                    <p:anim calcmode="lin" valueType="num">
                                      <p:cBhvr additive="base">
                                        <p:cTn id="36" dur="500" fill="hold"/>
                                        <p:tgtEl>
                                          <p:spTgt spid="56321"/>
                                        </p:tgtEl>
                                        <p:attrNameLst>
                                          <p:attrName>ppt_x</p:attrName>
                                        </p:attrNameLst>
                                      </p:cBhvr>
                                      <p:tavLst>
                                        <p:tav tm="0">
                                          <p:val>
                                            <p:strVal val="#ppt_x"/>
                                          </p:val>
                                        </p:tav>
                                        <p:tav tm="100000">
                                          <p:val>
                                            <p:strVal val="#ppt_x"/>
                                          </p:val>
                                        </p:tav>
                                      </p:tavLst>
                                    </p:anim>
                                    <p:anim calcmode="lin" valueType="num">
                                      <p:cBhvr additive="base">
                                        <p:cTn id="37" dur="500" fill="hold"/>
                                        <p:tgtEl>
                                          <p:spTgt spid="563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prstClr val="black"/>
              <a:schemeClr val="accent6">
                <a:tint val="45000"/>
                <a:satMod val="400000"/>
              </a:schemeClr>
            </a:duotone>
            <a:extLst>
              <a:ext uri="{28A0092B-C50C-407E-A947-70E740481C1C}">
                <a14:useLocalDpi xmlns="" xmlns:a14="http://schemas.microsoft.com/office/drawing/2010/main" val="0"/>
              </a:ext>
            </a:extLst>
          </a:blip>
          <a:srcRect t="768"/>
          <a:stretch/>
        </p:blipFill>
        <p:spPr>
          <a:xfrm>
            <a:off x="1650299" y="2847763"/>
            <a:ext cx="8553447" cy="3240046"/>
          </a:xfrm>
          <a:prstGeom prst="rect">
            <a:avLst/>
          </a:prstGeom>
        </p:spPr>
      </p:pic>
      <p:sp>
        <p:nvSpPr>
          <p:cNvPr id="5" name="TextBox 4"/>
          <p:cNvSpPr txBox="1"/>
          <p:nvPr/>
        </p:nvSpPr>
        <p:spPr>
          <a:xfrm>
            <a:off x="3759651" y="1798471"/>
            <a:ext cx="1989292" cy="646331"/>
          </a:xfrm>
          <a:prstGeom prst="rect">
            <a:avLst/>
          </a:prstGeom>
          <a:noFill/>
        </p:spPr>
        <p:txBody>
          <a:bodyPr wrap="square" rtlCol="0">
            <a:spAutoFit/>
          </a:bodyPr>
          <a:lstStyle/>
          <a:p>
            <a:r>
              <a:rPr lang="bn-BD" sz="3600" dirty="0" smtClean="0">
                <a:latin typeface="NikoshBAN" panose="02000000000000000000" pitchFamily="2" charset="0"/>
                <a:cs typeface="NikoshBAN" panose="02000000000000000000" pitchFamily="2" charset="0"/>
              </a:rPr>
              <a:t>প্রধান</a:t>
            </a:r>
            <a:r>
              <a:rPr lang="bn-BD" sz="3600" dirty="0">
                <a:latin typeface="NikoshBAN" panose="02000000000000000000" pitchFamily="2" charset="0"/>
                <a:cs typeface="NikoshBAN" panose="02000000000000000000" pitchFamily="2" charset="0"/>
              </a:rPr>
              <a:t> </a:t>
            </a:r>
            <a:r>
              <a:rPr lang="bn-BD" sz="3600" dirty="0" smtClean="0">
                <a:latin typeface="NikoshBAN" panose="02000000000000000000" pitchFamily="2" charset="0"/>
                <a:cs typeface="NikoshBAN" panose="02000000000000000000" pitchFamily="2" charset="0"/>
              </a:rPr>
              <a:t>স্কেল</a:t>
            </a:r>
            <a:endParaRPr lang="en-US" sz="3600" dirty="0">
              <a:latin typeface="NikoshBAN" panose="02000000000000000000" pitchFamily="2" charset="0"/>
              <a:cs typeface="NikoshBAN" panose="02000000000000000000" pitchFamily="2" charset="0"/>
            </a:endParaRPr>
          </a:p>
        </p:txBody>
      </p:sp>
      <p:sp>
        <p:nvSpPr>
          <p:cNvPr id="6" name="TextBox 5"/>
          <p:cNvSpPr txBox="1"/>
          <p:nvPr/>
        </p:nvSpPr>
        <p:spPr>
          <a:xfrm>
            <a:off x="6913409" y="1921418"/>
            <a:ext cx="1002291"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ইঞ্চি</a:t>
            </a:r>
            <a:endParaRPr lang="en-US" sz="3200" dirty="0">
              <a:latin typeface="NikoshBAN" panose="02000000000000000000" pitchFamily="2" charset="0"/>
              <a:cs typeface="NikoshBAN" panose="02000000000000000000" pitchFamily="2" charset="0"/>
            </a:endParaRPr>
          </a:p>
        </p:txBody>
      </p:sp>
      <p:sp>
        <p:nvSpPr>
          <p:cNvPr id="7" name="TextBox 6"/>
          <p:cNvSpPr txBox="1"/>
          <p:nvPr/>
        </p:nvSpPr>
        <p:spPr>
          <a:xfrm>
            <a:off x="4121628" y="4493199"/>
            <a:ext cx="2156853"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সেন্টিমিটার</a:t>
            </a:r>
            <a:endParaRPr lang="en-US" sz="3200" dirty="0">
              <a:latin typeface="NikoshBAN" panose="02000000000000000000" pitchFamily="2" charset="0"/>
              <a:cs typeface="NikoshBAN" panose="02000000000000000000" pitchFamily="2" charset="0"/>
            </a:endParaRPr>
          </a:p>
        </p:txBody>
      </p:sp>
      <p:cxnSp>
        <p:nvCxnSpPr>
          <p:cNvPr id="8" name="Straight Arrow Connector 7"/>
          <p:cNvCxnSpPr/>
          <p:nvPr/>
        </p:nvCxnSpPr>
        <p:spPr>
          <a:xfrm flipH="1">
            <a:off x="6883385" y="2488662"/>
            <a:ext cx="433379" cy="6863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110783" y="3586963"/>
            <a:ext cx="306595" cy="769756"/>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duotone>
              <a:prstClr val="black"/>
              <a:schemeClr val="accent6">
                <a:tint val="45000"/>
                <a:satMod val="400000"/>
              </a:schemeClr>
            </a:duotone>
            <a:extLst>
              <a:ext uri="{BEBA8EAE-BF5A-486C-A8C5-ECC9F3942E4B}">
                <a14:imgProps xmlns="" xmlns:a14="http://schemas.microsoft.com/office/drawing/2010/main">
                  <a14:imgLayer r:embed="">
                    <a14:imgEffect>
                      <a14:brightnessContrast bright="-20000" contrast="40000"/>
                    </a14:imgEffect>
                  </a14:imgLayer>
                </a14:imgProps>
              </a:ext>
              <a:ext uri="{28A0092B-C50C-407E-A947-70E740481C1C}">
                <a14:useLocalDpi xmlns="" xmlns:a14="http://schemas.microsoft.com/office/drawing/2010/main" val="0"/>
              </a:ext>
            </a:extLst>
          </a:blip>
          <a:srcRect l="5848" r="1720"/>
          <a:stretch/>
        </p:blipFill>
        <p:spPr>
          <a:xfrm>
            <a:off x="3241084" y="2616265"/>
            <a:ext cx="2685938" cy="1477934"/>
          </a:xfrm>
          <a:prstGeom prst="rect">
            <a:avLst/>
          </a:prstGeom>
        </p:spPr>
      </p:pic>
      <p:sp>
        <p:nvSpPr>
          <p:cNvPr id="11" name="TextBox 10"/>
          <p:cNvSpPr txBox="1"/>
          <p:nvPr/>
        </p:nvSpPr>
        <p:spPr>
          <a:xfrm>
            <a:off x="3375578" y="4970867"/>
            <a:ext cx="4594714"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ভার্নিয়ার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স্কেল</a:t>
            </a:r>
            <a:endParaRPr lang="en-US" sz="3200" dirty="0">
              <a:latin typeface="NikoshBAN" panose="02000000000000000000" pitchFamily="2" charset="0"/>
              <a:cs typeface="NikoshBAN" panose="02000000000000000000" pitchFamily="2" charset="0"/>
            </a:endParaRPr>
          </a:p>
        </p:txBody>
      </p:sp>
      <p:cxnSp>
        <p:nvCxnSpPr>
          <p:cNvPr id="12" name="Straight Arrow Connector 11"/>
          <p:cNvCxnSpPr/>
          <p:nvPr/>
        </p:nvCxnSpPr>
        <p:spPr>
          <a:xfrm rot="5400000" flipH="1" flipV="1">
            <a:off x="3249886" y="4251532"/>
            <a:ext cx="1192713" cy="496171"/>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 presetClass="entr" presetSubtype="3"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 presetClass="entr" presetSubtype="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5"/>
                                        </p:tgtEl>
                                        <p:attrNameLst>
                                          <p:attrName>ppt_w</p:attrName>
                                        </p:attrNameLst>
                                      </p:cBhvr>
                                      <p:tavLst>
                                        <p:tav tm="0">
                                          <p:val>
                                            <p:strVal val="ppt_w"/>
                                          </p:val>
                                        </p:tav>
                                        <p:tav tm="100000">
                                          <p:val>
                                            <p:fltVal val="0"/>
                                          </p:val>
                                        </p:tav>
                                      </p:tavLst>
                                    </p:anim>
                                    <p:anim calcmode="lin" valueType="num">
                                      <p:cBhvr>
                                        <p:cTn id="37" dur="500"/>
                                        <p:tgtEl>
                                          <p:spTgt spid="5"/>
                                        </p:tgtEl>
                                        <p:attrNameLst>
                                          <p:attrName>ppt_h</p:attrName>
                                        </p:attrNameLst>
                                      </p:cBhvr>
                                      <p:tavLst>
                                        <p:tav tm="0">
                                          <p:val>
                                            <p:strVal val="ppt_h"/>
                                          </p:val>
                                        </p:tav>
                                        <p:tav tm="100000">
                                          <p:val>
                                            <p:fltVal val="0"/>
                                          </p:val>
                                        </p:tav>
                                      </p:tavLst>
                                    </p:anim>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53" presetClass="exit" presetSubtype="32" fill="hold" nodeType="with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53" presetClass="exit" presetSubtype="32" fill="hold" grpId="1" nodeType="withEffect">
                                  <p:stCondLst>
                                    <p:cond delay="0"/>
                                  </p:stCondLst>
                                  <p:childTnLst>
                                    <p:anim calcmode="lin" valueType="num">
                                      <p:cBhvr>
                                        <p:cTn id="56" dur="500"/>
                                        <p:tgtEl>
                                          <p:spTgt spid="7"/>
                                        </p:tgtEl>
                                        <p:attrNameLst>
                                          <p:attrName>ppt_w</p:attrName>
                                        </p:attrNameLst>
                                      </p:cBhvr>
                                      <p:tavLst>
                                        <p:tav tm="0">
                                          <p:val>
                                            <p:strVal val="ppt_w"/>
                                          </p:val>
                                        </p:tav>
                                        <p:tav tm="100000">
                                          <p:val>
                                            <p:fltVal val="0"/>
                                          </p:val>
                                        </p:tav>
                                      </p:tavLst>
                                    </p:anim>
                                    <p:anim calcmode="lin" valueType="num">
                                      <p:cBhvr>
                                        <p:cTn id="57" dur="500"/>
                                        <p:tgtEl>
                                          <p:spTgt spid="7"/>
                                        </p:tgtEl>
                                        <p:attrNameLst>
                                          <p:attrName>ppt_h</p:attrName>
                                        </p:attrNameLst>
                                      </p:cBhvr>
                                      <p:tavLst>
                                        <p:tav tm="0">
                                          <p:val>
                                            <p:strVal val="ppt_h"/>
                                          </p:val>
                                        </p:tav>
                                        <p:tav tm="100000">
                                          <p:val>
                                            <p:fltVal val="0"/>
                                          </p:val>
                                        </p:tav>
                                      </p:tavLst>
                                    </p:anim>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par>
                          <p:cTn id="60" fill="hold">
                            <p:stCondLst>
                              <p:cond delay="500"/>
                            </p:stCondLst>
                            <p:childTnLst>
                              <p:par>
                                <p:cTn id="61" presetID="2" presetClass="entr" presetSubtype="6"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1+#ppt_w/2"/>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0-#ppt_w/2"/>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63" presetClass="path" presetSubtype="0" repeatCount="3000" accel="50000" decel="50000" autoRev="1" fill="hold" nodeType="clickEffect">
                                  <p:stCondLst>
                                    <p:cond delay="0"/>
                                  </p:stCondLst>
                                  <p:childTnLst>
                                    <p:animMotion origin="layout" path="M 3.88889E-6 -3.33333E-6 L 0.25 -3.33333E-6 " pathEditMode="relative" rAng="0" ptsTypes="AA">
                                      <p:cBhvr>
                                        <p:cTn id="72" dur="2000" fill="hold"/>
                                        <p:tgtEl>
                                          <p:spTgt spid="10"/>
                                        </p:tgtEl>
                                        <p:attrNameLst>
                                          <p:attrName>ppt_x</p:attrName>
                                          <p:attrName>ppt_y</p:attrName>
                                        </p:attrNameLst>
                                      </p:cBhvr>
                                      <p:rCtr x="12500" y="0"/>
                                    </p:animMotion>
                                  </p:childTnLst>
                                </p:cTn>
                              </p:par>
                              <p:par>
                                <p:cTn id="73" presetID="22" presetClass="entr" presetSubtype="4"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500"/>
                                        <p:tgtEl>
                                          <p:spTgt spid="12"/>
                                        </p:tgtEl>
                                      </p:cBhvr>
                                    </p:animEffect>
                                  </p:childTnLst>
                                </p:cTn>
                              </p:par>
                              <p:par>
                                <p:cTn id="76" presetID="53" presetClass="exit" presetSubtype="32" fill="hold" nodeType="withEffect">
                                  <p:stCondLst>
                                    <p:cond delay="0"/>
                                  </p:stCondLst>
                                  <p:childTnLst>
                                    <p:anim calcmode="lin" valueType="num">
                                      <p:cBhvr>
                                        <p:cTn id="77" dur="500"/>
                                        <p:tgtEl>
                                          <p:spTgt spid="12"/>
                                        </p:tgtEl>
                                        <p:attrNameLst>
                                          <p:attrName>ppt_w</p:attrName>
                                        </p:attrNameLst>
                                      </p:cBhvr>
                                      <p:tavLst>
                                        <p:tav tm="0">
                                          <p:val>
                                            <p:strVal val="ppt_w"/>
                                          </p:val>
                                        </p:tav>
                                        <p:tav tm="100000">
                                          <p:val>
                                            <p:fltVal val="0"/>
                                          </p:val>
                                        </p:tav>
                                      </p:tavLst>
                                    </p:anim>
                                    <p:anim calcmode="lin" valueType="num">
                                      <p:cBhvr>
                                        <p:cTn id="78" dur="500"/>
                                        <p:tgtEl>
                                          <p:spTgt spid="12"/>
                                        </p:tgtEl>
                                        <p:attrNameLst>
                                          <p:attrName>ppt_h</p:attrName>
                                        </p:attrNameLst>
                                      </p:cBhvr>
                                      <p:tavLst>
                                        <p:tav tm="0">
                                          <p:val>
                                            <p:strVal val="ppt_h"/>
                                          </p:val>
                                        </p:tav>
                                        <p:tav tm="100000">
                                          <p:val>
                                            <p:fltVal val="0"/>
                                          </p:val>
                                        </p:tav>
                                      </p:tavLst>
                                    </p:anim>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1075" y="4269844"/>
            <a:ext cx="11382703" cy="1569660"/>
          </a:xfrm>
          <a:prstGeom prst="rect">
            <a:avLst/>
          </a:prstGeom>
        </p:spPr>
        <p:txBody>
          <a:bodyPr wrap="square">
            <a:spAutoFit/>
          </a:bodyPr>
          <a:lstStyle/>
          <a:p>
            <a:pPr algn="just"/>
            <a:r>
              <a:rPr lang="bn-IN" sz="2400" b="1" dirty="0">
                <a:latin typeface="NikoshBAN" pitchFamily="2" charset="0"/>
                <a:cs typeface="NikoshBAN" pitchFamily="2" charset="0"/>
              </a:rPr>
              <a:t>স্লাইড </a:t>
            </a:r>
            <a:r>
              <a:rPr lang="bn-IN" sz="2400" b="1" dirty="0" smtClean="0">
                <a:latin typeface="NikoshBAN" pitchFamily="2" charset="0"/>
                <a:cs typeface="NikoshBAN" pitchFamily="2" charset="0"/>
              </a:rPr>
              <a:t>ক্যালিপার্স</a:t>
            </a:r>
            <a:r>
              <a:rPr lang="en-US" sz="2400" b="1" dirty="0" smtClean="0">
                <a:latin typeface="NikoshBAN" pitchFamily="2" charset="0"/>
                <a:cs typeface="NikoshBAN" pitchFamily="2" charset="0"/>
              </a:rPr>
              <a:t>ঃ </a:t>
            </a:r>
            <a:r>
              <a:rPr lang="bn-IN" sz="2400" dirty="0" smtClean="0">
                <a:latin typeface="NikoshBAN" pitchFamily="2" charset="0"/>
                <a:cs typeface="NikoshBAN" pitchFamily="2" charset="0"/>
              </a:rPr>
              <a:t> </a:t>
            </a:r>
            <a:r>
              <a:rPr lang="bn-IN" sz="2400" dirty="0">
                <a:latin typeface="NikoshBAN" pitchFamily="2" charset="0"/>
                <a:cs typeface="NikoshBAN" pitchFamily="2" charset="0"/>
              </a:rPr>
              <a:t>এক প্রকারের পরিমাপক যন্ত্র যার সাহায্যে কোন বস্তুর দু প্রান্তের মধ্যবর্তী দূরত্ব নির্ণয় করে</a:t>
            </a:r>
            <a:r>
              <a:rPr lang="bn-IN" sz="2400" dirty="0">
                <a:solidFill>
                  <a:srgbClr val="FF0000"/>
                </a:solidFill>
                <a:latin typeface="NikoshBAN" pitchFamily="2" charset="0"/>
                <a:cs typeface="NikoshBAN" pitchFamily="2" charset="0"/>
              </a:rPr>
              <a:t> </a:t>
            </a:r>
            <a:r>
              <a:rPr lang="bn-IN" sz="2400" dirty="0">
                <a:solidFill>
                  <a:srgbClr val="FF0000"/>
                </a:solidFill>
                <a:latin typeface="NikoshBAN" pitchFamily="2" charset="0"/>
                <a:cs typeface="NikoshBAN" pitchFamily="2" charset="0"/>
                <a:hlinkClick r:id="rId3" tooltip="পরিমাপ"/>
              </a:rPr>
              <a:t>পরিমাপ</a:t>
            </a:r>
            <a:r>
              <a:rPr lang="bn-IN" sz="2400" dirty="0">
                <a:solidFill>
                  <a:srgbClr val="FF0000"/>
                </a:solidFill>
                <a:latin typeface="NikoshBAN" pitchFamily="2" charset="0"/>
                <a:cs typeface="NikoshBAN" pitchFamily="2" charset="0"/>
              </a:rPr>
              <a:t> </a:t>
            </a:r>
            <a:r>
              <a:rPr lang="bn-IN" sz="2400" dirty="0">
                <a:latin typeface="NikoshBAN" pitchFamily="2" charset="0"/>
                <a:cs typeface="NikoshBAN" pitchFamily="2" charset="0"/>
              </a:rPr>
              <a:t>করা যায়। এ যন্ত্রের সাহায্যে পরিমাপ করতে </a:t>
            </a:r>
            <a:r>
              <a:rPr lang="bn-IN" sz="2400" dirty="0">
                <a:latin typeface="NikoshBAN" pitchFamily="2" charset="0"/>
                <a:cs typeface="NikoshBAN" pitchFamily="2" charset="0"/>
                <a:hlinkClick r:id="rId4" tooltip="ভার্নিয়ার পদ্ধতি (পাতার অস্তিত্ব নেই)"/>
              </a:rPr>
              <a:t>ভার্নিয়ার পদ্ধতি</a:t>
            </a:r>
            <a:r>
              <a:rPr lang="bn-IN" sz="2400" dirty="0">
                <a:latin typeface="NikoshBAN" pitchFamily="2" charset="0"/>
                <a:cs typeface="NikoshBAN" pitchFamily="2" charset="0"/>
              </a:rPr>
              <a:t> ব্যবহার করা হয় বলে অনেক সময় একে </a:t>
            </a:r>
            <a:r>
              <a:rPr lang="bn-IN" sz="2400" dirty="0">
                <a:latin typeface="NikoshBAN" pitchFamily="2" charset="0"/>
                <a:cs typeface="NikoshBAN" pitchFamily="2" charset="0"/>
                <a:hlinkClick r:id="rId5" tooltip="ভার্নিয়ার (পাতার অস্তিত্ব নেই)"/>
              </a:rPr>
              <a:t>ভার্নিয়ার</a:t>
            </a:r>
            <a:r>
              <a:rPr lang="bn-IN" sz="2400" dirty="0">
                <a:latin typeface="NikoshBAN" pitchFamily="2" charset="0"/>
                <a:cs typeface="NikoshBAN" pitchFamily="2" charset="0"/>
              </a:rPr>
              <a:t> ক্যালিপার্সও বলা হয়ে থাকে</a:t>
            </a:r>
            <a:r>
              <a:rPr lang="bn-IN" sz="2400" dirty="0" smtClean="0">
                <a:latin typeface="NikoshBAN" pitchFamily="2" charset="0"/>
                <a:cs typeface="NikoshBAN" pitchFamily="2" charset="0"/>
              </a:rPr>
              <a:t>। স্লাইড </a:t>
            </a:r>
            <a:r>
              <a:rPr lang="bn-IN" sz="2400" dirty="0">
                <a:latin typeface="NikoshBAN" pitchFamily="2" charset="0"/>
                <a:cs typeface="NikoshBAN" pitchFamily="2" charset="0"/>
              </a:rPr>
              <a:t>ক্যালিপার্স </a:t>
            </a:r>
            <a:r>
              <a:rPr lang="bn-IN" sz="2400" dirty="0">
                <a:latin typeface="NikoshBAN" pitchFamily="2" charset="0"/>
                <a:cs typeface="NikoshBAN" pitchFamily="2" charset="0"/>
                <a:hlinkClick r:id="rId6" tooltip="যন্ত্র প্রকৌশল"/>
              </a:rPr>
              <a:t>ম্যাকানিকাল ইঞ্জিনিয়ারিং</a:t>
            </a:r>
            <a:r>
              <a:rPr lang="bn-IN" sz="2400" dirty="0">
                <a:latin typeface="NikoshBAN" pitchFamily="2" charset="0"/>
                <a:cs typeface="NikoshBAN" pitchFamily="2" charset="0"/>
              </a:rPr>
              <a:t>, ধাতুর দৈর্ঘ্য নির্ণয়, কাঠের মাপ-জোখ, বৈজ্ঞানিক পরীক্ষণ ইত্যাদি বিভিন্ন ক্ষেত্রে ব্যবহৃত হয়।</a:t>
            </a:r>
            <a:endParaRPr lang="en-US" sz="2400" dirty="0">
              <a:latin typeface="NikoshBAN" pitchFamily="2" charset="0"/>
              <a:cs typeface="NikoshBAN" pitchFamily="2" charset="0"/>
            </a:endParaRPr>
          </a:p>
        </p:txBody>
      </p:sp>
      <p:sp>
        <p:nvSpPr>
          <p:cNvPr id="5" name="Rectangle 4"/>
          <p:cNvSpPr/>
          <p:nvPr/>
        </p:nvSpPr>
        <p:spPr>
          <a:xfrm>
            <a:off x="4157727" y="940593"/>
            <a:ext cx="259077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3600" b="1" dirty="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স্লাইড ক্যালিপার্স </a:t>
            </a:r>
            <a:endParaRPr lang="en-US" sz="3600" b="1" dirty="0">
              <a:ln w="11430"/>
              <a:solidFill>
                <a:srgbClr val="FF33CC"/>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067294" y="1431394"/>
            <a:ext cx="7787470" cy="2768203"/>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xmlns="" val="0"/>
              </a:ext>
            </a:extLst>
          </a:blip>
          <a:srcRect t="17665" r="36800" b="20060"/>
          <a:stretch/>
        </p:blipFill>
        <p:spPr>
          <a:xfrm rot="16200000">
            <a:off x="7086348" y="3031698"/>
            <a:ext cx="1097226" cy="664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7" presetClass="path" presetSubtype="0" repeatCount="indefinite" accel="2000" autoRev="1" fill="hold" nodeType="clickEffect">
                                  <p:stCondLst>
                                    <p:cond delay="0"/>
                                  </p:stCondLst>
                                  <p:endCondLst>
                                    <p:cond evt="onNext" delay="0">
                                      <p:tgtEl>
                                        <p:sldTgt/>
                                      </p:tgtEl>
                                    </p:cond>
                                  </p:endCondLst>
                                  <p:childTnLst>
                                    <p:animMotion origin="layout" path="M -0.5151 0.14329 L -0.5151 0.06551 C -0.5151 0.03009 -0.33628 -0.01227 -0.1901 -0.01227 L 0.1349 -0.01227 " pathEditMode="relative" rAng="0" ptsTypes="FfFF">
                                      <p:cBhvr>
                                        <p:cTn id="22" dur="2000" fill="hold"/>
                                        <p:tgtEl>
                                          <p:spTgt spid="7"/>
                                        </p:tgtEl>
                                        <p:attrNameLst>
                                          <p:attrName>ppt_x</p:attrName>
                                          <p:attrName>ppt_y</p:attrName>
                                        </p:attrNameLst>
                                      </p:cBhvr>
                                      <p:rCtr x="32500" y="-7778"/>
                                    </p:animMotion>
                                  </p:childTnLst>
                                </p:cTn>
                              </p:par>
                              <p:par>
                                <p:cTn id="23" presetID="22" presetClass="entr" presetSubtype="8" fill="hold" grpId="0" nodeType="with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Effect transition="in" filter="wipe(left)">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24344" y="1213889"/>
            <a:ext cx="9144000" cy="325040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t="17665" r="36800" b="20060"/>
          <a:stretch/>
        </p:blipFill>
        <p:spPr>
          <a:xfrm rot="16200000">
            <a:off x="8453494" y="3039605"/>
            <a:ext cx="993357" cy="592332"/>
          </a:xfrm>
          <a:prstGeom prst="rect">
            <a:avLst/>
          </a:prstGeom>
        </p:spPr>
      </p:pic>
      <p:sp>
        <p:nvSpPr>
          <p:cNvPr id="6" name="Rectangle 5"/>
          <p:cNvSpPr/>
          <p:nvPr/>
        </p:nvSpPr>
        <p:spPr>
          <a:xfrm>
            <a:off x="7572744" y="3832450"/>
            <a:ext cx="3810000" cy="1015663"/>
          </a:xfrm>
          <a:prstGeom prst="rect">
            <a:avLst/>
          </a:prstGeom>
        </p:spPr>
        <p:txBody>
          <a:bodyPr wrap="square">
            <a:spAutoFit/>
          </a:bodyPr>
          <a:lstStyle/>
          <a:p>
            <a:r>
              <a:rPr lang="as-IN" sz="2000" dirty="0">
                <a:latin typeface="NikoshBAN" pitchFamily="2" charset="0"/>
                <a:cs typeface="NikoshBAN" pitchFamily="2" charset="0"/>
              </a:rPr>
              <a:t>একটি ধাতুর তৈরি আয়তকার দণ্ডের ওপর নির্দিষ্ট এককের দাগ কেটে স্লাইড ক্যালিপার্সের প্রধান স্কেল তৈরি করা হয়। </a:t>
            </a:r>
            <a:endParaRPr lang="en-US" sz="2000" dirty="0">
              <a:latin typeface="NikoshBAN" pitchFamily="2" charset="0"/>
              <a:cs typeface="NikoshBAN" pitchFamily="2" charset="0"/>
            </a:endParaRPr>
          </a:p>
        </p:txBody>
      </p:sp>
      <p:sp>
        <p:nvSpPr>
          <p:cNvPr id="7" name="Rectangle 6"/>
          <p:cNvSpPr/>
          <p:nvPr/>
        </p:nvSpPr>
        <p:spPr>
          <a:xfrm>
            <a:off x="867144" y="4570369"/>
            <a:ext cx="5181600" cy="1477328"/>
          </a:xfrm>
          <a:prstGeom prst="rect">
            <a:avLst/>
          </a:prstGeom>
        </p:spPr>
        <p:txBody>
          <a:bodyPr wrap="square">
            <a:spAutoFit/>
          </a:bodyPr>
          <a:lstStyle/>
          <a:p>
            <a:r>
              <a:rPr lang="bn-IN" dirty="0" smtClean="0">
                <a:latin typeface="NikoshBAN" pitchFamily="2" charset="0"/>
                <a:cs typeface="NikoshBAN" pitchFamily="2" charset="0"/>
              </a:rPr>
              <a:t> </a:t>
            </a:r>
            <a:r>
              <a:rPr lang="bn-IN" dirty="0">
                <a:latin typeface="NikoshBAN" pitchFamily="2" charset="0"/>
                <a:cs typeface="NikoshBAN" pitchFamily="2" charset="0"/>
              </a:rPr>
              <a:t>প্রধান স্কেলের গায়ে চোয়াল যুক্ত একটি ভার্নিয়ার স্কেল পরানো থাকে। এ ভার্নিয়ার স্কেলটি প্রধান স্কেলের ওপর সামনে-পেছনে সরানো যায়</a:t>
            </a:r>
            <a:r>
              <a:rPr lang="bn-IN" dirty="0" smtClean="0">
                <a:latin typeface="NikoshBAN" pitchFamily="2" charset="0"/>
                <a:cs typeface="NikoshBAN" pitchFamily="2" charset="0"/>
              </a:rPr>
              <a:t>।</a:t>
            </a:r>
            <a:r>
              <a:rPr lang="en-US" dirty="0" smtClean="0">
                <a:latin typeface="NikoshBAN" pitchFamily="2" charset="0"/>
                <a:cs typeface="NikoshBAN" pitchFamily="2" charset="0"/>
              </a:rPr>
              <a:t>এ  </a:t>
            </a:r>
            <a:r>
              <a:rPr lang="bn-IN" dirty="0" smtClean="0">
                <a:latin typeface="NikoshBAN" pitchFamily="2" charset="0"/>
                <a:cs typeface="NikoshBAN" pitchFamily="2" charset="0"/>
              </a:rPr>
              <a:t>স্কেলের </a:t>
            </a:r>
            <a:r>
              <a:rPr lang="bn-IN" dirty="0">
                <a:latin typeface="NikoshBAN" pitchFamily="2" charset="0"/>
                <a:cs typeface="NikoshBAN" pitchFamily="2" charset="0"/>
              </a:rPr>
              <a:t>সাথে আবার একটি </a:t>
            </a:r>
            <a:r>
              <a:rPr lang="bn-IN" dirty="0">
                <a:latin typeface="NikoshBAN" pitchFamily="2" charset="0"/>
                <a:cs typeface="NikoshBAN" pitchFamily="2" charset="0"/>
                <a:hlinkClick r:id="rId5" tooltip="স্ক্রু (পাতার অস্তিত্ব নেই)"/>
              </a:rPr>
              <a:t>স্ক্রু</a:t>
            </a:r>
            <a:r>
              <a:rPr lang="bn-IN" dirty="0">
                <a:latin typeface="NikoshBAN" pitchFamily="2" charset="0"/>
                <a:cs typeface="NikoshBAN" pitchFamily="2" charset="0"/>
              </a:rPr>
              <a:t> সংযুক্ত আছে যার সাহায্যে স্কেলটিকে প্রধান স্কেলের যে কোন স্থানে আটকিয়ে রাখা যায়।</a:t>
            </a:r>
          </a:p>
          <a:p>
            <a:endParaRPr lang="en-US" dirty="0">
              <a:latin typeface="NikoshBAN" pitchFamily="2" charset="0"/>
              <a:cs typeface="NikoshBAN" pitchFamily="2" charset="0"/>
            </a:endParaRPr>
          </a:p>
        </p:txBody>
      </p:sp>
      <p:sp>
        <p:nvSpPr>
          <p:cNvPr id="8" name="Rectangle 7"/>
          <p:cNvSpPr/>
          <p:nvPr/>
        </p:nvSpPr>
        <p:spPr>
          <a:xfrm>
            <a:off x="3838944" y="680554"/>
            <a:ext cx="4572000"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স্লাইড ক্যালিপার্সের গঠন</a:t>
            </a:r>
            <a:endParaRPr lang="bn-I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p:stCondLst>
                              <p:cond delay="2000"/>
                            </p:stCondLst>
                            <p:childTnLst>
                              <p:par>
                                <p:cTn id="17" presetID="63" presetClass="path" presetSubtype="0" repeatCount="indefinite" autoRev="1" fill="hold" nodeType="afterEffect">
                                  <p:stCondLst>
                                    <p:cond delay="0"/>
                                  </p:stCondLst>
                                  <p:endCondLst>
                                    <p:cond evt="onNext" delay="0">
                                      <p:tgtEl>
                                        <p:sldTgt/>
                                      </p:tgtEl>
                                    </p:cond>
                                  </p:endCondLst>
                                  <p:childTnLst>
                                    <p:animMotion origin="layout" path="M -0.52505 -0.04629 L -0.03059 -0.05092 " pathEditMode="fixed" rAng="0" ptsTypes="AA">
                                      <p:cBhvr>
                                        <p:cTn id="18" dur="2000" fill="hold"/>
                                        <p:tgtEl>
                                          <p:spTgt spid="5"/>
                                        </p:tgtEl>
                                        <p:attrNameLst>
                                          <p:attrName>ppt_x</p:attrName>
                                          <p:attrName>ppt_y</p:attrName>
                                        </p:attrNameLst>
                                      </p:cBhvr>
                                      <p:rCtr x="247" y="-2"/>
                                    </p:animMotion>
                                  </p:childTnLst>
                                </p:cTn>
                              </p:par>
                              <p:par>
                                <p:cTn id="19" presetID="22" presetClass="entr" presetSubtype="8" fill="hold" grpId="0" nodeType="withEffect">
                                  <p:stCondLst>
                                    <p:cond delay="0"/>
                                  </p:stCondLst>
                                  <p:iterate type="wd">
                                    <p:tmPct val="30000"/>
                                  </p:iterate>
                                  <p:childTnLst>
                                    <p:set>
                                      <p:cBhvr>
                                        <p:cTn id="20" dur="1" fill="hold">
                                          <p:stCondLst>
                                            <p:cond delay="0"/>
                                          </p:stCondLst>
                                        </p:cTn>
                                        <p:tgtEl>
                                          <p:spTgt spid="6"/>
                                        </p:tgtEl>
                                        <p:attrNameLst>
                                          <p:attrName>style.visibility</p:attrName>
                                        </p:attrNameLst>
                                      </p:cBhvr>
                                      <p:to>
                                        <p:strVal val="visible"/>
                                      </p:to>
                                    </p:set>
                                    <p:animEffect transition="in" filter="wipe(left)">
                                      <p:cBhvr>
                                        <p:cTn id="21" dur="3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fill="hold" nodeType="clickEffect">
                                  <p:stCondLst>
                                    <p:cond delay="0"/>
                                  </p:stCondLst>
                                  <p:childTnLst>
                                    <p:animMotion origin="layout" path="M 0 4.44444E-6 L -0.38333 0.12222 " pathEditMode="relative" rAng="0" ptsTypes="AA">
                                      <p:cBhvr>
                                        <p:cTn id="25" dur="1000" fill="hold"/>
                                        <p:tgtEl>
                                          <p:spTgt spid="5"/>
                                        </p:tgtEl>
                                        <p:attrNameLst>
                                          <p:attrName>ppt_x</p:attrName>
                                          <p:attrName>ppt_y</p:attrName>
                                        </p:attrNameLst>
                                      </p:cBhvr>
                                      <p:rCtr x="-19167" y="6111"/>
                                    </p:animMotion>
                                  </p:childTnLst>
                                </p:cTn>
                              </p:par>
                            </p:childTnLst>
                          </p:cTn>
                        </p:par>
                        <p:par>
                          <p:cTn id="26" fill="hold">
                            <p:stCondLst>
                              <p:cond delay="1000"/>
                            </p:stCondLst>
                            <p:childTnLst>
                              <p:par>
                                <p:cTn id="27" presetID="35" presetClass="path" presetSubtype="0" repeatCount="indefinite" autoRev="1" fill="hold" nodeType="afterEffect">
                                  <p:stCondLst>
                                    <p:cond delay="0"/>
                                  </p:stCondLst>
                                  <p:endCondLst>
                                    <p:cond evt="onNext" delay="0">
                                      <p:tgtEl>
                                        <p:sldTgt/>
                                      </p:tgtEl>
                                    </p:cond>
                                  </p:endCondLst>
                                  <p:childTnLst>
                                    <p:animMotion origin="layout" path="M -0.26794 0.00278 L -0.40054 0.00764 " pathEditMode="relative" rAng="0" ptsTypes="AA">
                                      <p:cBhvr>
                                        <p:cTn id="28" dur="2000" fill="hold"/>
                                        <p:tgtEl>
                                          <p:spTgt spid="5"/>
                                        </p:tgtEl>
                                        <p:attrNameLst>
                                          <p:attrName>ppt_x</p:attrName>
                                          <p:attrName>ppt_y</p:attrName>
                                        </p:attrNameLst>
                                      </p:cBhvr>
                                      <p:rCtr x="-66" y="2"/>
                                    </p:animMotion>
                                  </p:childTnLst>
                                </p:cTn>
                              </p:par>
                              <p:par>
                                <p:cTn id="29" presetID="22" presetClass="entr" presetSubtype="8" fill="hold" grpId="0" nodeType="withEffect">
                                  <p:stCondLst>
                                    <p:cond delay="0"/>
                                  </p:stCondLst>
                                  <p:iterate type="wd">
                                    <p:tmPct val="30000"/>
                                  </p:iterate>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291" y="5998031"/>
            <a:ext cx="11288425" cy="646331"/>
          </a:xfrm>
          <a:prstGeom prst="rect">
            <a:avLst/>
          </a:prstGeom>
        </p:spPr>
        <p:txBody>
          <a:bodyPr wrap="square">
            <a:spAutoFit/>
          </a:bodyPr>
          <a:lstStyle/>
          <a:p>
            <a:endParaRPr lang="bn-IN" dirty="0">
              <a:latin typeface="NikoshBAN" pitchFamily="2" charset="0"/>
              <a:cs typeface="NikoshBAN" pitchFamily="2" charset="0"/>
            </a:endParaRPr>
          </a:p>
          <a:p>
            <a:r>
              <a:rPr lang="en-US" b="1" dirty="0" smtClean="0">
                <a:solidFill>
                  <a:srgbClr val="FF33CC"/>
                </a:solidFill>
                <a:latin typeface="NikoshBAN" pitchFamily="2" charset="0"/>
                <a:cs typeface="NikoshBAN" pitchFamily="2" charset="0"/>
              </a:rPr>
              <a:t>৮ । </a:t>
            </a:r>
            <a:r>
              <a:rPr lang="bn-IN" b="1" dirty="0" smtClean="0">
                <a:solidFill>
                  <a:srgbClr val="FF33CC"/>
                </a:solidFill>
                <a:latin typeface="NikoshBAN" pitchFamily="2" charset="0"/>
                <a:cs typeface="NikoshBAN" pitchFamily="2" charset="0"/>
              </a:rPr>
              <a:t>ভার্নিয়ার </a:t>
            </a:r>
            <a:r>
              <a:rPr lang="bn-IN" b="1" dirty="0">
                <a:solidFill>
                  <a:srgbClr val="FF33CC"/>
                </a:solidFill>
                <a:latin typeface="NikoshBAN" pitchFamily="2" charset="0"/>
                <a:cs typeface="NikoshBAN" pitchFamily="2" charset="0"/>
              </a:rPr>
              <a:t>ধারক</a:t>
            </a:r>
            <a:r>
              <a:rPr lang="bn-IN" dirty="0">
                <a:solidFill>
                  <a:srgbClr val="FF33CC"/>
                </a:solidFill>
                <a:latin typeface="NikoshBAN" pitchFamily="2" charset="0"/>
                <a:cs typeface="NikoshBAN" pitchFamily="2" charset="0"/>
              </a:rPr>
              <a:t>: </a:t>
            </a:r>
            <a:r>
              <a:rPr lang="bn-IN" dirty="0">
                <a:latin typeface="NikoshBAN" pitchFamily="2" charset="0"/>
                <a:cs typeface="NikoshBAN" pitchFamily="2" charset="0"/>
              </a:rPr>
              <a:t>এ অংশটি ভার্নিয়ার স্কেলকে প্রধান স্কেলের সাথে আটকে রাখতে ও চলাচল করতে সাহায্য করে।</a:t>
            </a:r>
          </a:p>
        </p:txBody>
      </p:sp>
      <p:sp>
        <p:nvSpPr>
          <p:cNvPr id="5" name="Rectangle 4"/>
          <p:cNvSpPr/>
          <p:nvPr/>
        </p:nvSpPr>
        <p:spPr>
          <a:xfrm>
            <a:off x="3965009" y="476536"/>
            <a:ext cx="4423876" cy="46166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400" b="1" dirty="0" err="1"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স্লাইড</a:t>
            </a:r>
            <a:r>
              <a:rPr lang="bn-IN" sz="2400" b="1" dirty="0"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 ক্যালিপারের </a:t>
            </a:r>
            <a:r>
              <a:rPr lang="bn-IN" sz="2400" b="1" dirty="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বিভিন্ন অংশ</a:t>
            </a:r>
            <a:endParaRPr lang="en-US" sz="2400" b="1" dirty="0">
              <a:ln w="11430"/>
              <a:solidFill>
                <a:srgbClr val="FF33CC"/>
              </a:solidFill>
              <a:effectLst>
                <a:outerShdw blurRad="80000" dist="40000" dir="5040000" algn="tl">
                  <a:srgbClr val="000000">
                    <a:alpha val="30000"/>
                  </a:srgbClr>
                </a:outerShdw>
              </a:effectLst>
              <a:latin typeface="NikoshBAN" pitchFamily="2" charset="0"/>
              <a:cs typeface="NikoshBAN"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06355" y="1337792"/>
            <a:ext cx="5199529" cy="22098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xmlns="" val="0"/>
              </a:ext>
            </a:extLst>
          </a:blip>
          <a:srcRect t="17665" r="36800" b="20060"/>
          <a:stretch/>
        </p:blipFill>
        <p:spPr>
          <a:xfrm rot="16200000">
            <a:off x="3508132" y="3665862"/>
            <a:ext cx="591984" cy="358687"/>
          </a:xfrm>
          <a:prstGeom prst="rect">
            <a:avLst/>
          </a:prstGeom>
        </p:spPr>
      </p:pic>
      <p:sp>
        <p:nvSpPr>
          <p:cNvPr id="8" name="Rectangle 7"/>
          <p:cNvSpPr/>
          <p:nvPr/>
        </p:nvSpPr>
        <p:spPr>
          <a:xfrm>
            <a:off x="428966" y="4120342"/>
            <a:ext cx="9144000" cy="369332"/>
          </a:xfrm>
          <a:prstGeom prst="rect">
            <a:avLst/>
          </a:prstGeom>
        </p:spPr>
        <p:txBody>
          <a:bodyPr wrap="square">
            <a:spAutoFit/>
          </a:bodyPr>
          <a:lstStyle/>
          <a:p>
            <a:r>
              <a:rPr lang="bn-IN" dirty="0" smtClean="0">
                <a:solidFill>
                  <a:srgbClr val="FF33CC"/>
                </a:solidFill>
                <a:latin typeface="NikoshBAN" pitchFamily="2" charset="0"/>
                <a:cs typeface="NikoshBAN" pitchFamily="2" charset="0"/>
              </a:rPr>
              <a:t>১</a:t>
            </a:r>
            <a:r>
              <a:rPr lang="bn-IN" dirty="0" smtClean="0">
                <a:solidFill>
                  <a:srgbClr val="FF33CC"/>
                </a:solidFill>
                <a:latin typeface="NikoshBAN" pitchFamily="2" charset="0"/>
                <a:cs typeface="NikoshBAN" pitchFamily="2" charset="0"/>
              </a:rPr>
              <a:t>। </a:t>
            </a:r>
            <a:r>
              <a:rPr lang="bn-IN" b="1" dirty="0" smtClean="0">
                <a:solidFill>
                  <a:srgbClr val="FF33CC"/>
                </a:solidFill>
                <a:latin typeface="NikoshBAN" pitchFamily="2" charset="0"/>
                <a:cs typeface="NikoshBAN" pitchFamily="2" charset="0"/>
              </a:rPr>
              <a:t>বাহিরের </a:t>
            </a:r>
            <a:r>
              <a:rPr lang="bn-IN" b="1" dirty="0" smtClean="0">
                <a:solidFill>
                  <a:srgbClr val="FF33CC"/>
                </a:solidFill>
                <a:latin typeface="NikoshBAN" pitchFamily="2" charset="0"/>
                <a:cs typeface="NikoshBAN" pitchFamily="2" charset="0"/>
              </a:rPr>
              <a:t>চোয়াল</a:t>
            </a:r>
            <a:r>
              <a:rPr lang="bn-IN" dirty="0" smtClean="0">
                <a:solidFill>
                  <a:srgbClr val="FF33CC"/>
                </a:solidFill>
                <a:latin typeface="NikoshBAN" pitchFamily="2" charset="0"/>
                <a:cs typeface="NikoshBAN" pitchFamily="2" charset="0"/>
              </a:rPr>
              <a:t>:</a:t>
            </a:r>
            <a:r>
              <a:rPr lang="en-US" dirty="0" smtClean="0">
                <a:solidFill>
                  <a:srgbClr val="FF33CC"/>
                </a:solidFill>
                <a:latin typeface="NikoshBAN" pitchFamily="2" charset="0"/>
                <a:cs typeface="NikoshBAN" pitchFamily="2" charset="0"/>
              </a:rPr>
              <a:t>  </a:t>
            </a:r>
            <a:r>
              <a:rPr lang="bn-IN" dirty="0" smtClean="0">
                <a:latin typeface="NikoshBAN" pitchFamily="2" charset="0"/>
                <a:cs typeface="NikoshBAN" pitchFamily="2" charset="0"/>
              </a:rPr>
              <a:t>এ </a:t>
            </a:r>
            <a:r>
              <a:rPr lang="bn-IN" dirty="0">
                <a:latin typeface="NikoshBAN" pitchFamily="2" charset="0"/>
                <a:cs typeface="NikoshBAN" pitchFamily="2" charset="0"/>
              </a:rPr>
              <a:t>অংশের সাহায্যে গোলাকার বস্তুর বাহ্যিক ব্যাস বা পুরুত্ব নির্ণয় করা হয়।</a:t>
            </a:r>
          </a:p>
        </p:txBody>
      </p:sp>
      <p:sp>
        <p:nvSpPr>
          <p:cNvPr id="9" name="Rectangle 8"/>
          <p:cNvSpPr/>
          <p:nvPr/>
        </p:nvSpPr>
        <p:spPr>
          <a:xfrm>
            <a:off x="448016" y="4489674"/>
            <a:ext cx="8686800" cy="369332"/>
          </a:xfrm>
          <a:prstGeom prst="rect">
            <a:avLst/>
          </a:prstGeom>
        </p:spPr>
        <p:txBody>
          <a:bodyPr wrap="square">
            <a:spAutoFit/>
          </a:bodyPr>
          <a:lstStyle/>
          <a:p>
            <a:r>
              <a:rPr lang="en-US" b="1" dirty="0" smtClean="0">
                <a:solidFill>
                  <a:srgbClr val="FF33CC"/>
                </a:solidFill>
                <a:latin typeface="NikoshBAN" pitchFamily="2" charset="0"/>
                <a:cs typeface="NikoshBAN" pitchFamily="2" charset="0"/>
              </a:rPr>
              <a:t>২ । </a:t>
            </a:r>
            <a:r>
              <a:rPr lang="bn-IN" b="1" dirty="0" smtClean="0">
                <a:solidFill>
                  <a:srgbClr val="FF33CC"/>
                </a:solidFill>
                <a:latin typeface="NikoshBAN" pitchFamily="2" charset="0"/>
                <a:cs typeface="NikoshBAN" pitchFamily="2" charset="0"/>
              </a:rPr>
              <a:t>ভিতরের </a:t>
            </a:r>
            <a:r>
              <a:rPr lang="bn-IN" b="1" dirty="0">
                <a:solidFill>
                  <a:srgbClr val="FF33CC"/>
                </a:solidFill>
                <a:latin typeface="NikoshBAN" pitchFamily="2" charset="0"/>
                <a:cs typeface="NikoshBAN" pitchFamily="2" charset="0"/>
              </a:rPr>
              <a:t>চোয়াল</a:t>
            </a:r>
            <a:r>
              <a:rPr lang="bn-IN" dirty="0" smtClean="0">
                <a:solidFill>
                  <a:srgbClr val="FF33CC"/>
                </a:solidFill>
                <a:latin typeface="NikoshBAN" pitchFamily="2" charset="0"/>
                <a:cs typeface="NikoshBAN" pitchFamily="2" charset="0"/>
              </a:rPr>
              <a:t>:</a:t>
            </a:r>
            <a:r>
              <a:rPr lang="en-US" dirty="0" smtClean="0">
                <a:solidFill>
                  <a:srgbClr val="FF33CC"/>
                </a:solidFill>
                <a:latin typeface="NikoshBAN" pitchFamily="2" charset="0"/>
                <a:cs typeface="NikoshBAN" pitchFamily="2" charset="0"/>
              </a:rPr>
              <a:t>  </a:t>
            </a:r>
            <a:r>
              <a:rPr lang="bn-IN" dirty="0" smtClean="0">
                <a:latin typeface="NikoshBAN" pitchFamily="2" charset="0"/>
                <a:cs typeface="NikoshBAN" pitchFamily="2" charset="0"/>
              </a:rPr>
              <a:t>এ </a:t>
            </a:r>
            <a:r>
              <a:rPr lang="bn-IN" dirty="0">
                <a:latin typeface="NikoshBAN" pitchFamily="2" charset="0"/>
                <a:cs typeface="NikoshBAN" pitchFamily="2" charset="0"/>
              </a:rPr>
              <a:t>অংশের সাহায্যে বস্তুর অভ্যন্তরীণ ব্যাস পরিমাপ করা হয়।</a:t>
            </a:r>
          </a:p>
        </p:txBody>
      </p:sp>
      <p:sp>
        <p:nvSpPr>
          <p:cNvPr id="10" name="Rectangle 9"/>
          <p:cNvSpPr/>
          <p:nvPr/>
        </p:nvSpPr>
        <p:spPr>
          <a:xfrm>
            <a:off x="428966" y="4859006"/>
            <a:ext cx="9124950" cy="369332"/>
          </a:xfrm>
          <a:prstGeom prst="rect">
            <a:avLst/>
          </a:prstGeom>
        </p:spPr>
        <p:txBody>
          <a:bodyPr wrap="square">
            <a:spAutoFit/>
          </a:bodyPr>
          <a:lstStyle/>
          <a:p>
            <a:r>
              <a:rPr lang="bn-IN" b="1" dirty="0" smtClean="0">
                <a:solidFill>
                  <a:srgbClr val="FF33CC"/>
                </a:solidFill>
                <a:latin typeface="NikoshBAN" pitchFamily="2" charset="0"/>
                <a:cs typeface="NikoshBAN" pitchFamily="2" charset="0"/>
              </a:rPr>
              <a:t>৩। গভিরতা </a:t>
            </a:r>
            <a:r>
              <a:rPr lang="bn-IN" b="1" dirty="0">
                <a:solidFill>
                  <a:srgbClr val="FF33CC"/>
                </a:solidFill>
                <a:latin typeface="NikoshBAN" pitchFamily="2" charset="0"/>
                <a:cs typeface="NikoshBAN" pitchFamily="2" charset="0"/>
              </a:rPr>
              <a:t>নির্ণায়ক</a:t>
            </a:r>
            <a:r>
              <a:rPr lang="bn-IN" dirty="0" smtClean="0">
                <a:solidFill>
                  <a:srgbClr val="FF33CC"/>
                </a:solidFill>
                <a:latin typeface="NikoshBAN" pitchFamily="2" charset="0"/>
                <a:cs typeface="NikoshBAN" pitchFamily="2" charset="0"/>
              </a:rPr>
              <a:t>: </a:t>
            </a:r>
            <a:r>
              <a:rPr lang="bn-IN" dirty="0" smtClean="0">
                <a:latin typeface="NikoshBAN" pitchFamily="2" charset="0"/>
                <a:cs typeface="NikoshBAN" pitchFamily="2" charset="0"/>
              </a:rPr>
              <a:t>এর </a:t>
            </a:r>
            <a:r>
              <a:rPr lang="bn-IN" dirty="0">
                <a:latin typeface="NikoshBAN" pitchFamily="2" charset="0"/>
                <a:cs typeface="NikoshBAN" pitchFamily="2" charset="0"/>
              </a:rPr>
              <a:t>সাহায্যে কোন বস্তুর পুরুত্ব বা গর্তের গভীরতা নির্ণয় করা যায়।</a:t>
            </a:r>
          </a:p>
        </p:txBody>
      </p:sp>
      <p:sp>
        <p:nvSpPr>
          <p:cNvPr id="11" name="Rectangle 10"/>
          <p:cNvSpPr/>
          <p:nvPr/>
        </p:nvSpPr>
        <p:spPr>
          <a:xfrm>
            <a:off x="448016" y="5243237"/>
            <a:ext cx="4629794" cy="369332"/>
          </a:xfrm>
          <a:prstGeom prst="rect">
            <a:avLst/>
          </a:prstGeom>
        </p:spPr>
        <p:txBody>
          <a:bodyPr wrap="none">
            <a:spAutoFit/>
          </a:bodyPr>
          <a:lstStyle/>
          <a:p>
            <a:r>
              <a:rPr lang="en-US" b="1" dirty="0" smtClean="0">
                <a:solidFill>
                  <a:srgbClr val="FF33CC"/>
                </a:solidFill>
                <a:latin typeface="NikoshBAN" pitchFamily="2" charset="0"/>
                <a:cs typeface="NikoshBAN" pitchFamily="2" charset="0"/>
              </a:rPr>
              <a:t>৪ -৫ । </a:t>
            </a:r>
            <a:r>
              <a:rPr lang="bn-IN" b="1" dirty="0" smtClean="0">
                <a:solidFill>
                  <a:srgbClr val="FF33CC"/>
                </a:solidFill>
                <a:latin typeface="NikoshBAN" pitchFamily="2" charset="0"/>
                <a:cs typeface="NikoshBAN" pitchFamily="2" charset="0"/>
              </a:rPr>
              <a:t>প্রধান </a:t>
            </a:r>
            <a:r>
              <a:rPr lang="bn-IN" b="1" dirty="0">
                <a:solidFill>
                  <a:srgbClr val="FF33CC"/>
                </a:solidFill>
                <a:latin typeface="NikoshBAN" pitchFamily="2" charset="0"/>
                <a:cs typeface="NikoshBAN" pitchFamily="2" charset="0"/>
              </a:rPr>
              <a:t>স্কেল</a:t>
            </a:r>
            <a:r>
              <a:rPr lang="bn-IN" dirty="0">
                <a:solidFill>
                  <a:srgbClr val="FF33CC"/>
                </a:solidFill>
                <a:latin typeface="NikoshBAN" pitchFamily="2" charset="0"/>
                <a:cs typeface="NikoshBAN" pitchFamily="2" charset="0"/>
              </a:rPr>
              <a:t>: </a:t>
            </a:r>
            <a:r>
              <a:rPr lang="bn-IN" dirty="0" smtClean="0">
                <a:latin typeface="NikoshBAN" pitchFamily="2" charset="0"/>
                <a:cs typeface="NikoshBAN" pitchFamily="2" charset="0"/>
              </a:rPr>
              <a:t>মিলিমিটা</a:t>
            </a:r>
            <a:r>
              <a:rPr lang="en-US" dirty="0" smtClean="0">
                <a:latin typeface="NikoshBAN" pitchFamily="2" charset="0"/>
                <a:cs typeface="NikoshBAN" pitchFamily="2" charset="0"/>
              </a:rPr>
              <a:t>র</a:t>
            </a:r>
            <a:r>
              <a:rPr lang="en-US" dirty="0">
                <a:latin typeface="NikoshBAN" pitchFamily="2" charset="0"/>
                <a:cs typeface="NikoshBAN" pitchFamily="2" charset="0"/>
              </a:rPr>
              <a:t> </a:t>
            </a:r>
            <a:r>
              <a:rPr lang="en-US" dirty="0" smtClean="0">
                <a:latin typeface="NikoshBAN" pitchFamily="2" charset="0"/>
                <a:cs typeface="NikoshBAN" pitchFamily="2" charset="0"/>
              </a:rPr>
              <a:t>ও </a:t>
            </a:r>
            <a:r>
              <a:rPr lang="bn-IN" dirty="0" smtClean="0">
                <a:latin typeface="NikoshBAN" pitchFamily="2" charset="0"/>
                <a:cs typeface="NikoshBAN" pitchFamily="2" charset="0"/>
              </a:rPr>
              <a:t>ইঞ্চি </a:t>
            </a:r>
            <a:r>
              <a:rPr lang="bn-IN" dirty="0">
                <a:latin typeface="NikoshBAN" pitchFamily="2" charset="0"/>
                <a:cs typeface="NikoshBAN" pitchFamily="2" charset="0"/>
              </a:rPr>
              <a:t>এককে দাগাঙ্কিত </a:t>
            </a:r>
            <a:r>
              <a:rPr lang="bn-IN" dirty="0" smtClean="0">
                <a:latin typeface="NikoshBAN" pitchFamily="2" charset="0"/>
                <a:cs typeface="NikoshBAN" pitchFamily="2" charset="0"/>
              </a:rPr>
              <a:t>স্কেল। </a:t>
            </a:r>
            <a:endParaRPr lang="bn-IN" dirty="0">
              <a:latin typeface="NikoshBAN" pitchFamily="2" charset="0"/>
              <a:cs typeface="NikoshBAN" pitchFamily="2" charset="0"/>
            </a:endParaRPr>
          </a:p>
        </p:txBody>
      </p:sp>
      <p:sp>
        <p:nvSpPr>
          <p:cNvPr id="12" name="Rectangle 11"/>
          <p:cNvSpPr/>
          <p:nvPr/>
        </p:nvSpPr>
        <p:spPr>
          <a:xfrm>
            <a:off x="448017" y="5634356"/>
            <a:ext cx="11281528" cy="923330"/>
          </a:xfrm>
          <a:prstGeom prst="rect">
            <a:avLst/>
          </a:prstGeom>
        </p:spPr>
        <p:txBody>
          <a:bodyPr wrap="square">
            <a:spAutoFit/>
          </a:bodyPr>
          <a:lstStyle/>
          <a:p>
            <a:r>
              <a:rPr lang="bn-IN" b="1" dirty="0" smtClean="0">
                <a:solidFill>
                  <a:srgbClr val="D60093"/>
                </a:solidFill>
                <a:latin typeface="NikoshBAN" pitchFamily="2" charset="0"/>
                <a:cs typeface="NikoshBAN" pitchFamily="2" charset="0"/>
              </a:rPr>
              <a:t>৬-৭। ভার্নিয়ার </a:t>
            </a:r>
            <a:r>
              <a:rPr lang="bn-IN" b="1" dirty="0">
                <a:solidFill>
                  <a:srgbClr val="D60093"/>
                </a:solidFill>
                <a:latin typeface="NikoshBAN" pitchFamily="2" charset="0"/>
                <a:cs typeface="NikoshBAN" pitchFamily="2" charset="0"/>
              </a:rPr>
              <a:t>স্কেল</a:t>
            </a:r>
            <a:r>
              <a:rPr lang="bn-IN" dirty="0">
                <a:solidFill>
                  <a:srgbClr val="D60093"/>
                </a:solidFill>
                <a:latin typeface="NikoshBAN" pitchFamily="2" charset="0"/>
                <a:cs typeface="NikoshBAN" pitchFamily="2" charset="0"/>
              </a:rPr>
              <a:t>: </a:t>
            </a:r>
            <a:r>
              <a:rPr lang="bn-IN" dirty="0">
                <a:latin typeface="NikoshBAN" pitchFamily="2" charset="0"/>
                <a:cs typeface="NikoshBAN" pitchFamily="2" charset="0"/>
              </a:rPr>
              <a:t>ভার্নিয়ার স্কেলের একটি অংশ যেটি আনুমানিক 0.1</a:t>
            </a:r>
            <a:r>
              <a:rPr lang="en-US" dirty="0">
                <a:latin typeface="NikoshBAN" pitchFamily="2" charset="0"/>
                <a:cs typeface="NikoshBAN" pitchFamily="2" charset="0"/>
              </a:rPr>
              <a:t>mm </a:t>
            </a:r>
            <a:r>
              <a:rPr lang="bn-IN" dirty="0">
                <a:latin typeface="NikoshBAN" pitchFamily="2" charset="0"/>
                <a:cs typeface="NikoshBAN" pitchFamily="2" charset="0"/>
              </a:rPr>
              <a:t>পর্যন্ত নিখুত হিসেব করতে পারে</a:t>
            </a:r>
            <a:r>
              <a:rPr lang="bn-IN" dirty="0" smtClean="0">
                <a:latin typeface="NikoshBAN" pitchFamily="2" charset="0"/>
                <a:cs typeface="NikoshBAN" pitchFamily="2" charset="0"/>
              </a:rPr>
              <a:t>। ভার্নিয়ার </a:t>
            </a:r>
            <a:r>
              <a:rPr lang="en-US" dirty="0" smtClean="0">
                <a:latin typeface="NikoshBAN" pitchFamily="2" charset="0"/>
                <a:cs typeface="NikoshBAN" pitchFamily="2" charset="0"/>
              </a:rPr>
              <a:t>    </a:t>
            </a:r>
          </a:p>
          <a:p>
            <a:r>
              <a:rPr lang="en-US" dirty="0" smtClean="0">
                <a:latin typeface="NikoshBAN" pitchFamily="2" charset="0"/>
                <a:cs typeface="NikoshBAN" pitchFamily="2" charset="0"/>
              </a:rPr>
              <a:t>                                           </a:t>
            </a:r>
            <a:r>
              <a:rPr lang="bn-IN" dirty="0" smtClean="0">
                <a:latin typeface="NikoshBAN" pitchFamily="2" charset="0"/>
                <a:cs typeface="NikoshBAN" pitchFamily="2" charset="0"/>
              </a:rPr>
              <a:t>স্কেলের </a:t>
            </a:r>
            <a:r>
              <a:rPr lang="bn-IN" dirty="0">
                <a:latin typeface="NikoshBAN" pitchFamily="2" charset="0"/>
                <a:cs typeface="NikoshBAN" pitchFamily="2" charset="0"/>
              </a:rPr>
              <a:t>আরেকটি অংশ যা এক ইঞ্চির ভগ্নাংশ পর্যন্ত সূক্ষ্মভাবে পরিমাপ করতে পারে।</a:t>
            </a:r>
          </a:p>
          <a:p>
            <a:endParaRPr lang="bn-IN"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63" presetClass="path" presetSubtype="0" repeatCount="indefinite" autoRev="1" fill="hold" nodeType="withEffect">
                                  <p:stCondLst>
                                    <p:cond delay="0"/>
                                  </p:stCondLst>
                                  <p:endCondLst>
                                    <p:cond evt="onNext" delay="0">
                                      <p:tgtEl>
                                        <p:sldTgt/>
                                      </p:tgtEl>
                                    </p:cond>
                                  </p:endCondLst>
                                  <p:childTnLst>
                                    <p:animMotion origin="layout" path="M -0.04375 -0.01945 L 0.04201 -0.02269 " pathEditMode="relative" rAng="0" ptsTypes="AA">
                                      <p:cBhvr>
                                        <p:cTn id="20" dur="2000" fill="hold"/>
                                        <p:tgtEl>
                                          <p:spTgt spid="7"/>
                                        </p:tgtEl>
                                        <p:attrNameLst>
                                          <p:attrName>ppt_x</p:attrName>
                                          <p:attrName>ppt_y</p:attrName>
                                        </p:attrNameLst>
                                      </p:cBhvr>
                                      <p:rCtr x="4288" y="-162"/>
                                    </p:animMotion>
                                  </p:childTnLst>
                                </p:cTn>
                              </p:par>
                              <p:par>
                                <p:cTn id="21" presetID="22" presetClass="entr" presetSubtype="8" fill="hold" grpId="0" nodeType="withEffect">
                                  <p:stCondLst>
                                    <p:cond delay="0"/>
                                  </p:stCondLst>
                                  <p:iterate type="wd">
                                    <p:tmPct val="35000"/>
                                  </p:iterate>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path" presetSubtype="0" accel="50000" decel="50000" fill="hold" nodeType="clickEffect">
                                  <p:stCondLst>
                                    <p:cond delay="0"/>
                                  </p:stCondLst>
                                  <p:childTnLst>
                                    <p:animMotion origin="layout" path="M -0.08507 -0.04699 L -0.13351 -0.10393 C -0.15521 -0.12986 -0.13681 -0.22893 -0.09931 -0.28542 L -0.01511 -0.41111 " pathEditMode="relative" rAng="13305456" ptsTypes="FfFF">
                                      <p:cBhvr>
                                        <p:cTn id="27" dur="2000" fill="hold"/>
                                        <p:tgtEl>
                                          <p:spTgt spid="7"/>
                                        </p:tgtEl>
                                        <p:attrNameLst>
                                          <p:attrName>ppt_x</p:attrName>
                                          <p:attrName>ppt_y</p:attrName>
                                        </p:attrNameLst>
                                      </p:cBhvr>
                                      <p:rCtr x="3490" y="-18171"/>
                                    </p:animMotion>
                                  </p:childTnLst>
                                </p:cTn>
                              </p:par>
                            </p:childTnLst>
                          </p:cTn>
                        </p:par>
                        <p:par>
                          <p:cTn id="28" fill="hold">
                            <p:stCondLst>
                              <p:cond delay="2000"/>
                            </p:stCondLst>
                            <p:childTnLst>
                              <p:par>
                                <p:cTn id="29" presetID="8" presetClass="emph" presetSubtype="0" fill="hold" nodeType="afterEffect">
                                  <p:stCondLst>
                                    <p:cond delay="0"/>
                                  </p:stCondLst>
                                  <p:childTnLst>
                                    <p:animRot by="10800000">
                                      <p:cBhvr>
                                        <p:cTn id="30" dur="1000" fill="hold"/>
                                        <p:tgtEl>
                                          <p:spTgt spid="7"/>
                                        </p:tgtEl>
                                        <p:attrNameLst>
                                          <p:attrName>r</p:attrName>
                                        </p:attrNameLst>
                                      </p:cBhvr>
                                    </p:animRot>
                                  </p:childTnLst>
                                </p:cTn>
                              </p:par>
                            </p:childTnLst>
                          </p:cTn>
                        </p:par>
                        <p:par>
                          <p:cTn id="31" fill="hold">
                            <p:stCondLst>
                              <p:cond delay="3000"/>
                            </p:stCondLst>
                            <p:childTnLst>
                              <p:par>
                                <p:cTn id="32" presetID="63" presetClass="path" presetSubtype="0" repeatCount="indefinite" autoRev="1" fill="hold" nodeType="afterEffect">
                                  <p:stCondLst>
                                    <p:cond delay="0"/>
                                  </p:stCondLst>
                                  <p:endCondLst>
                                    <p:cond evt="onNext" delay="0">
                                      <p:tgtEl>
                                        <p:sldTgt/>
                                      </p:tgtEl>
                                    </p:cond>
                                  </p:endCondLst>
                                  <p:childTnLst>
                                    <p:animMotion origin="layout" path="M -0.03177 -0.40556 L 0.03785 -0.40301 " pathEditMode="relative" rAng="0" ptsTypes="AA">
                                      <p:cBhvr>
                                        <p:cTn id="33" dur="2000" fill="hold"/>
                                        <p:tgtEl>
                                          <p:spTgt spid="7"/>
                                        </p:tgtEl>
                                        <p:attrNameLst>
                                          <p:attrName>ppt_x</p:attrName>
                                          <p:attrName>ppt_y</p:attrName>
                                        </p:attrNameLst>
                                      </p:cBhvr>
                                      <p:rCtr x="3472" y="116"/>
                                    </p:animMotion>
                                  </p:childTnLst>
                                </p:cTn>
                              </p:par>
                              <p:par>
                                <p:cTn id="34" presetID="22" presetClass="entr" presetSubtype="8" fill="hold" grpId="0" nodeType="withEffect">
                                  <p:stCondLst>
                                    <p:cond delay="0"/>
                                  </p:stCondLst>
                                  <p:iterate type="wd">
                                    <p:tmPct val="35000"/>
                                  </p:iterate>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886 -0.43333 L 0.12396 -0.46111 C 0.15243 -0.46736 0.19201 -0.46343 0.23246 -0.45208 C 0.27847 -0.43912 0.31423 -0.42176 0.33785 -0.40116 L 0.45173 -0.3044 " pathEditMode="relative" rAng="716136" ptsTypes="FffFF">
                                      <p:cBhvr>
                                        <p:cTn id="40" dur="2000" fill="hold"/>
                                        <p:tgtEl>
                                          <p:spTgt spid="7"/>
                                        </p:tgtEl>
                                        <p:attrNameLst>
                                          <p:attrName>ppt_x</p:attrName>
                                          <p:attrName>ppt_y</p:attrName>
                                        </p:attrNameLst>
                                      </p:cBhvr>
                                      <p:rCtr x="23681" y="2315"/>
                                    </p:animMotion>
                                  </p:childTnLst>
                                </p:cTn>
                              </p:par>
                            </p:childTnLst>
                          </p:cTn>
                        </p:par>
                        <p:par>
                          <p:cTn id="41" fill="hold">
                            <p:stCondLst>
                              <p:cond delay="2000"/>
                            </p:stCondLst>
                            <p:childTnLst>
                              <p:par>
                                <p:cTn id="42" presetID="63" presetClass="path" presetSubtype="0" repeatCount="indefinite" autoRev="1" fill="hold" nodeType="afterEffect">
                                  <p:stCondLst>
                                    <p:cond delay="0"/>
                                  </p:stCondLst>
                                  <p:endCondLst>
                                    <p:cond evt="onNext" delay="0">
                                      <p:tgtEl>
                                        <p:sldTgt/>
                                      </p:tgtEl>
                                    </p:cond>
                                  </p:endCondLst>
                                  <p:childTnLst>
                                    <p:animMotion origin="layout" path="M 0.3339 -0.275 L 0.37256 -0.27361 " pathEditMode="relative" rAng="0" ptsTypes="AA">
                                      <p:cBhvr>
                                        <p:cTn id="43" dur="1000" fill="hold"/>
                                        <p:tgtEl>
                                          <p:spTgt spid="7"/>
                                        </p:tgtEl>
                                        <p:attrNameLst>
                                          <p:attrName>ppt_x</p:attrName>
                                          <p:attrName>ppt_y</p:attrName>
                                        </p:attrNameLst>
                                      </p:cBhvr>
                                      <p:rCtr x="19" y="1"/>
                                    </p:animMotion>
                                  </p:childTnLst>
                                </p:cTn>
                              </p:par>
                              <p:par>
                                <p:cTn id="44" presetID="22" presetClass="entr" presetSubtype="8" fill="hold" grpId="0" nodeType="withEffect">
                                  <p:stCondLst>
                                    <p:cond delay="0"/>
                                  </p:stCondLst>
                                  <p:iterate type="wd">
                                    <p:tmPct val="35000"/>
                                  </p:iterate>
                                  <p:childTnLst>
                                    <p:set>
                                      <p:cBhvr>
                                        <p:cTn id="45" dur="1" fill="hold">
                                          <p:stCondLst>
                                            <p:cond delay="0"/>
                                          </p:stCondLst>
                                        </p:cTn>
                                        <p:tgtEl>
                                          <p:spTgt spid="10"/>
                                        </p:tgtEl>
                                        <p:attrNameLst>
                                          <p:attrName>style.visibility</p:attrName>
                                        </p:attrNameLst>
                                      </p:cBhvr>
                                      <p:to>
                                        <p:strVal val="visible"/>
                                      </p:to>
                                    </p:set>
                                    <p:animEffect transition="in" filter="wipe(left)">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path" presetSubtype="0" fill="hold" nodeType="clickEffect">
                                  <p:stCondLst>
                                    <p:cond delay="0"/>
                                  </p:stCondLst>
                                  <p:childTnLst>
                                    <p:animMotion origin="layout" path="M 0.50017 -0.31088 L 0.51753 -0.16875 C 0.52135 -0.13704 0.51719 -0.11181 0.50312 -0.09792 C 0.4875 -0.08056 0.46771 -0.07824 0.44462 -0.08981 L 0.34496 -0.14097 " pathEditMode="relative" rAng="8440392" ptsTypes="FffFF">
                                      <p:cBhvr>
                                        <p:cTn id="50" dur="1000" fill="hold"/>
                                        <p:tgtEl>
                                          <p:spTgt spid="7"/>
                                        </p:tgtEl>
                                        <p:attrNameLst>
                                          <p:attrName>ppt_x</p:attrName>
                                          <p:attrName>ppt_y</p:attrName>
                                        </p:attrNameLst>
                                      </p:cBhvr>
                                      <p:rCtr x="-3750" y="15000"/>
                                    </p:animMotion>
                                  </p:childTnLst>
                                </p:cTn>
                              </p:par>
                            </p:childTnLst>
                          </p:cTn>
                        </p:par>
                        <p:par>
                          <p:cTn id="51" fill="hold">
                            <p:stCondLst>
                              <p:cond delay="1000"/>
                            </p:stCondLst>
                            <p:childTnLst>
                              <p:par>
                                <p:cTn id="52" presetID="8" presetClass="emph" presetSubtype="0" fill="hold" nodeType="afterEffect">
                                  <p:stCondLst>
                                    <p:cond delay="0"/>
                                  </p:stCondLst>
                                  <p:childTnLst>
                                    <p:animRot by="10800000">
                                      <p:cBhvr>
                                        <p:cTn id="53" dur="1000" fill="hold"/>
                                        <p:tgtEl>
                                          <p:spTgt spid="7"/>
                                        </p:tgtEl>
                                        <p:attrNameLst>
                                          <p:attrName>r</p:attrName>
                                        </p:attrNameLst>
                                      </p:cBhvr>
                                    </p:animRot>
                                  </p:childTnLst>
                                </p:cTn>
                              </p:par>
                            </p:childTnLst>
                          </p:cTn>
                        </p:par>
                        <p:par>
                          <p:cTn id="54" fill="hold">
                            <p:stCondLst>
                              <p:cond delay="2000"/>
                            </p:stCondLst>
                            <p:childTnLst>
                              <p:par>
                                <p:cTn id="55" presetID="35" presetClass="path" presetSubtype="0" repeatCount="indefinite" autoRev="1" fill="hold" nodeType="afterEffect">
                                  <p:stCondLst>
                                    <p:cond delay="0"/>
                                  </p:stCondLst>
                                  <p:endCondLst>
                                    <p:cond evt="onNext" delay="0">
                                      <p:tgtEl>
                                        <p:sldTgt/>
                                      </p:tgtEl>
                                    </p:cond>
                                  </p:endCondLst>
                                  <p:childTnLst>
                                    <p:animMotion origin="layout" path="M 0.31002 -0.23287 L -0.0043 -0.23264 " pathEditMode="relative" rAng="0" ptsTypes="AA">
                                      <p:cBhvr>
                                        <p:cTn id="56" dur="1000" fill="hold"/>
                                        <p:tgtEl>
                                          <p:spTgt spid="7"/>
                                        </p:tgtEl>
                                        <p:attrNameLst>
                                          <p:attrName>ppt_x</p:attrName>
                                          <p:attrName>ppt_y</p:attrName>
                                        </p:attrNameLst>
                                      </p:cBhvr>
                                      <p:rCtr x="-157" y="0"/>
                                    </p:animMotion>
                                  </p:childTnLst>
                                </p:cTn>
                              </p:par>
                              <p:par>
                                <p:cTn id="57" presetID="22" presetClass="entr" presetSubtype="8" fill="hold" grpId="0" nodeType="withEffect">
                                  <p:stCondLst>
                                    <p:cond delay="0"/>
                                  </p:stCondLst>
                                  <p:iterate type="wd">
                                    <p:tmPct val="35000"/>
                                  </p:iterate>
                                  <p:childTnLst>
                                    <p:set>
                                      <p:cBhvr>
                                        <p:cTn id="58" dur="1" fill="hold">
                                          <p:stCondLst>
                                            <p:cond delay="0"/>
                                          </p:stCondLst>
                                        </p:cTn>
                                        <p:tgtEl>
                                          <p:spTgt spid="11"/>
                                        </p:tgtEl>
                                        <p:attrNameLst>
                                          <p:attrName>style.visibility</p:attrName>
                                        </p:attrNameLst>
                                      </p:cBhvr>
                                      <p:to>
                                        <p:strVal val="visible"/>
                                      </p:to>
                                    </p:set>
                                    <p:animEffect transition="in" filter="wipe(left)">
                                      <p:cBhvr>
                                        <p:cTn id="59" dur="1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35" presetClass="path" presetSubtype="0" repeatCount="indefinite" autoRev="1" fill="hold" nodeType="clickEffect">
                                  <p:stCondLst>
                                    <p:cond delay="0"/>
                                  </p:stCondLst>
                                  <p:endCondLst>
                                    <p:cond evt="onNext" delay="0">
                                      <p:tgtEl>
                                        <p:sldTgt/>
                                      </p:tgtEl>
                                    </p:cond>
                                  </p:endCondLst>
                                  <p:childTnLst>
                                    <p:animMotion origin="layout" path="M 0.14462 -0.16134 L 0.03628 -0.16134 " pathEditMode="relative" rAng="0" ptsTypes="AA">
                                      <p:cBhvr>
                                        <p:cTn id="63" dur="1000" fill="hold"/>
                                        <p:tgtEl>
                                          <p:spTgt spid="7"/>
                                        </p:tgtEl>
                                        <p:attrNameLst>
                                          <p:attrName>ppt_x</p:attrName>
                                          <p:attrName>ppt_y</p:attrName>
                                        </p:attrNameLst>
                                      </p:cBhvr>
                                      <p:rCtr x="-5417" y="0"/>
                                    </p:animMotion>
                                  </p:childTnLst>
                                </p:cTn>
                              </p:par>
                              <p:par>
                                <p:cTn id="64" presetID="22" presetClass="entr" presetSubtype="8" fill="hold" grpId="0" nodeType="withEffect">
                                  <p:stCondLst>
                                    <p:cond delay="0"/>
                                  </p:stCondLst>
                                  <p:iterate type="wd">
                                    <p:tmPct val="35000"/>
                                  </p:iterate>
                                  <p:childTnLst>
                                    <p:set>
                                      <p:cBhvr>
                                        <p:cTn id="65" dur="1" fill="hold">
                                          <p:stCondLst>
                                            <p:cond delay="0"/>
                                          </p:stCondLst>
                                        </p:cTn>
                                        <p:tgtEl>
                                          <p:spTgt spid="12"/>
                                        </p:tgtEl>
                                        <p:attrNameLst>
                                          <p:attrName>style.visibility</p:attrName>
                                        </p:attrNameLst>
                                      </p:cBhvr>
                                      <p:to>
                                        <p:strVal val="visible"/>
                                      </p:to>
                                    </p:set>
                                    <p:animEffect transition="in" filter="wipe(left)">
                                      <p:cBhvr>
                                        <p:cTn id="66" dur="10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path" presetSubtype="0" accel="50000" decel="50000" fill="hold" nodeType="clickEffect">
                                  <p:stCondLst>
                                    <p:cond delay="0"/>
                                  </p:stCondLst>
                                  <p:childTnLst>
                                    <p:animMotion origin="layout" path="M 0.05793 -0.18912 L 0.10492 -0.13056 " pathEditMode="relative" rAng="0" ptsTypes="AA">
                                      <p:cBhvr>
                                        <p:cTn id="70" dur="2000" fill="hold"/>
                                        <p:tgtEl>
                                          <p:spTgt spid="7"/>
                                        </p:tgtEl>
                                        <p:attrNameLst>
                                          <p:attrName>ppt_x</p:attrName>
                                          <p:attrName>ppt_y</p:attrName>
                                        </p:attrNameLst>
                                      </p:cBhvr>
                                      <p:rCtr x="23" y="29"/>
                                    </p:animMotion>
                                  </p:childTnLst>
                                </p:cTn>
                              </p:par>
                            </p:childTnLst>
                          </p:cTn>
                        </p:par>
                        <p:par>
                          <p:cTn id="71" fill="hold">
                            <p:stCondLst>
                              <p:cond delay="2000"/>
                            </p:stCondLst>
                            <p:childTnLst>
                              <p:par>
                                <p:cTn id="72" presetID="53" presetClass="entr" presetSubtype="16" repeatCount="indefinite" fill="hold" nodeType="afterEffect">
                                  <p:stCondLst>
                                    <p:cond delay="0"/>
                                  </p:stCondLst>
                                  <p:endCondLst>
                                    <p:cond evt="onNext" delay="0">
                                      <p:tgtEl>
                                        <p:sldTgt/>
                                      </p:tgtEl>
                                    </p:cond>
                                  </p:endCondLst>
                                  <p:childTnLst>
                                    <p:set>
                                      <p:cBhvr>
                                        <p:cTn id="73" dur="1" fill="hold">
                                          <p:stCondLst>
                                            <p:cond delay="0"/>
                                          </p:stCondLst>
                                        </p:cTn>
                                        <p:tgtEl>
                                          <p:spTgt spid="7"/>
                                        </p:tgtEl>
                                        <p:attrNameLst>
                                          <p:attrName>style.visibility</p:attrName>
                                        </p:attrNameLst>
                                      </p:cBhvr>
                                      <p:to>
                                        <p:strVal val="visible"/>
                                      </p:to>
                                    </p:set>
                                    <p:anim calcmode="lin" valueType="num">
                                      <p:cBhvr>
                                        <p:cTn id="74" dur="1000" fill="hold"/>
                                        <p:tgtEl>
                                          <p:spTgt spid="7"/>
                                        </p:tgtEl>
                                        <p:attrNameLst>
                                          <p:attrName>ppt_w</p:attrName>
                                        </p:attrNameLst>
                                      </p:cBhvr>
                                      <p:tavLst>
                                        <p:tav tm="0">
                                          <p:val>
                                            <p:fltVal val="0"/>
                                          </p:val>
                                        </p:tav>
                                        <p:tav tm="100000">
                                          <p:val>
                                            <p:strVal val="#ppt_w"/>
                                          </p:val>
                                        </p:tav>
                                      </p:tavLst>
                                    </p:anim>
                                    <p:anim calcmode="lin" valueType="num">
                                      <p:cBhvr>
                                        <p:cTn id="75" dur="1000" fill="hold"/>
                                        <p:tgtEl>
                                          <p:spTgt spid="7"/>
                                        </p:tgtEl>
                                        <p:attrNameLst>
                                          <p:attrName>ppt_h</p:attrName>
                                        </p:attrNameLst>
                                      </p:cBhvr>
                                      <p:tavLst>
                                        <p:tav tm="0">
                                          <p:val>
                                            <p:fltVal val="0"/>
                                          </p:val>
                                        </p:tav>
                                        <p:tav tm="100000">
                                          <p:val>
                                            <p:strVal val="#ppt_h"/>
                                          </p:val>
                                        </p:tav>
                                      </p:tavLst>
                                    </p:anim>
                                    <p:animEffect transition="in" filter="fade">
                                      <p:cBhvr>
                                        <p:cTn id="76" dur="1000"/>
                                        <p:tgtEl>
                                          <p:spTgt spid="7"/>
                                        </p:tgtEl>
                                      </p:cBhvr>
                                    </p:animEffect>
                                  </p:childTnLst>
                                </p:cTn>
                              </p:par>
                              <p:par>
                                <p:cTn id="77" presetID="22" presetClass="entr" presetSubtype="8" fill="hold" grpId="0" nodeType="withEffect">
                                  <p:stCondLst>
                                    <p:cond delay="0"/>
                                  </p:stCondLst>
                                  <p:iterate type="wd">
                                    <p:tmPct val="35000"/>
                                  </p:iterate>
                                  <p:childTnLst>
                                    <p:set>
                                      <p:cBhvr>
                                        <p:cTn id="78" dur="1" fill="hold">
                                          <p:stCondLst>
                                            <p:cond delay="0"/>
                                          </p:stCondLst>
                                        </p:cTn>
                                        <p:tgtEl>
                                          <p:spTgt spid="4"/>
                                        </p:tgtEl>
                                        <p:attrNameLst>
                                          <p:attrName>style.visibility</p:attrName>
                                        </p:attrNameLst>
                                      </p:cBhvr>
                                      <p:to>
                                        <p:strVal val="visible"/>
                                      </p:to>
                                    </p:set>
                                    <p:animEffect transition="in" filter="wipe(left)">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781" y="4286250"/>
            <a:ext cx="11988800" cy="1200329"/>
          </a:xfrm>
          <a:prstGeom prst="rect">
            <a:avLst/>
          </a:prstGeom>
        </p:spPr>
        <p:txBody>
          <a:bodyPr wrap="square">
            <a:spAutoFit/>
          </a:bodyPr>
          <a:lstStyle/>
          <a:p>
            <a:r>
              <a:rPr lang="bn-IN" b="1" u="sng" dirty="0">
                <a:solidFill>
                  <a:srgbClr val="FF0000"/>
                </a:solidFill>
                <a:latin typeface="NikoshBAN" pitchFamily="2" charset="0"/>
                <a:cs typeface="NikoshBAN" pitchFamily="2" charset="0"/>
              </a:rPr>
              <a:t>যান্ত্রিক </a:t>
            </a:r>
            <a:r>
              <a:rPr lang="bn-IN" b="1" u="sng" dirty="0" smtClean="0">
                <a:solidFill>
                  <a:srgbClr val="FF0000"/>
                </a:solidFill>
                <a:latin typeface="NikoshBAN" pitchFamily="2" charset="0"/>
                <a:cs typeface="NikoshBAN" pitchFamily="2" charset="0"/>
              </a:rPr>
              <a:t>ত্রুটি</a:t>
            </a:r>
            <a:r>
              <a:rPr lang="en-US" b="1" u="sng" dirty="0" smtClean="0">
                <a:solidFill>
                  <a:srgbClr val="FF0000"/>
                </a:solidFill>
                <a:latin typeface="NikoshBAN" pitchFamily="2" charset="0"/>
                <a:cs typeface="NikoshBAN" pitchFamily="2" charset="0"/>
              </a:rPr>
              <a:t>ঃ</a:t>
            </a:r>
            <a:endParaRPr lang="bn-IN" b="1" u="sng" dirty="0">
              <a:solidFill>
                <a:srgbClr val="FF0000"/>
              </a:solidFill>
              <a:latin typeface="NikoshBAN" pitchFamily="2" charset="0"/>
              <a:cs typeface="NikoshBAN" pitchFamily="2" charset="0"/>
            </a:endParaRPr>
          </a:p>
          <a:p>
            <a:r>
              <a:rPr lang="bn-IN" dirty="0">
                <a:latin typeface="NikoshBAN" pitchFamily="2" charset="0"/>
                <a:cs typeface="NikoshBAN" pitchFamily="2" charset="0"/>
              </a:rPr>
              <a:t>মূল স্কেলের চোয়াল এবং ভার্নিয়ার স্কেলের চোয়াল যখন পরস্পরকে স্পর্শ করে থাকে তখন অধিকাংশ ক্ষেত্রে ভার্নিয়ার স্কেলের শূন্য দাগ মূল স্কেলের শূন্য দাগের সাথে মিলে যায়। কখনও কখনও যান্ত্রিক ত্রুটি থাকলে নাও মিলতে পারে। </a:t>
            </a:r>
            <a:r>
              <a:rPr lang="en-US" dirty="0" smtClean="0">
                <a:latin typeface="NikoshBAN" pitchFamily="2" charset="0"/>
                <a:cs typeface="NikoshBAN" pitchFamily="2" charset="0"/>
              </a:rPr>
              <a:t>(১)  </a:t>
            </a:r>
            <a:r>
              <a:rPr lang="bn-IN" dirty="0" smtClean="0">
                <a:latin typeface="NikoshBAN" pitchFamily="2" charset="0"/>
                <a:cs typeface="NikoshBAN" pitchFamily="2" charset="0"/>
              </a:rPr>
              <a:t>ভার্নিয়ারের </a:t>
            </a:r>
            <a:r>
              <a:rPr lang="bn-IN" dirty="0">
                <a:latin typeface="NikoshBAN" pitchFamily="2" charset="0"/>
                <a:cs typeface="NikoshBAN" pitchFamily="2" charset="0"/>
              </a:rPr>
              <a:t>শূন্য দাগ মূল স্কেলের শূণ্য দাগের ডান পাশে থাকলে ত্রুটি হবে ধনাত্মক আবার </a:t>
            </a:r>
            <a:r>
              <a:rPr lang="en-US" dirty="0" smtClean="0">
                <a:latin typeface="NikoshBAN" pitchFamily="2" charset="0"/>
                <a:cs typeface="NikoshBAN" pitchFamily="2" charset="0"/>
              </a:rPr>
              <a:t>(২) </a:t>
            </a:r>
            <a:r>
              <a:rPr lang="bn-IN" dirty="0" smtClean="0">
                <a:latin typeface="NikoshBAN" pitchFamily="2" charset="0"/>
                <a:cs typeface="NikoshBAN" pitchFamily="2" charset="0"/>
              </a:rPr>
              <a:t>যদি </a:t>
            </a:r>
            <a:r>
              <a:rPr lang="bn-IN" dirty="0">
                <a:latin typeface="NikoshBAN" pitchFamily="2" charset="0"/>
                <a:cs typeface="NikoshBAN" pitchFamily="2" charset="0"/>
              </a:rPr>
              <a:t>ভার্নিয়ারের শূন্য দাগ মূল স্কেলের শূণ্য দাগের বাম পাশে থাকে তাহলে ত্রুটি ঋণাত্মক হবে।</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48000" y="837102"/>
            <a:ext cx="6044363" cy="3601548"/>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19026337">
            <a:off x="3030083" y="2172544"/>
            <a:ext cx="1669475" cy="758661"/>
          </a:xfrm>
          <a:prstGeom prst="rect">
            <a:avLst/>
          </a:prstGeom>
        </p:spPr>
      </p:pic>
      <p:sp>
        <p:nvSpPr>
          <p:cNvPr id="6" name="Rectangle 5"/>
          <p:cNvSpPr/>
          <p:nvPr/>
        </p:nvSpPr>
        <p:spPr>
          <a:xfrm>
            <a:off x="4877981" y="653459"/>
            <a:ext cx="2180405"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lvl="1"/>
            <a:r>
              <a:rPr lang="bn-IN"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hlinkClick r:id="rId5"/>
              </a:rPr>
              <a:t>যান্ত্রিক ত্রুটি</a:t>
            </a:r>
            <a:endParaRPr lang="bn-IN"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xmlns="" val="1464785662"/>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63" presetClass="path" presetSubtype="0" repeatCount="indefinite" autoRev="1" fill="hold" nodeType="afterEffect">
                                  <p:stCondLst>
                                    <p:cond delay="0"/>
                                  </p:stCondLst>
                                  <p:endCondLst>
                                    <p:cond evt="onNext" delay="0">
                                      <p:tgtEl>
                                        <p:sldTgt/>
                                      </p:tgtEl>
                                    </p:cond>
                                  </p:endCondLst>
                                  <p:childTnLst>
                                    <p:animMotion origin="layout" path="M -0.01041 -0.01667 L 0.01632 0.04189 " pathEditMode="relative" rAng="0" ptsTypes="AA">
                                      <p:cBhvr>
                                        <p:cTn id="19" dur="1000" fill="hold"/>
                                        <p:tgtEl>
                                          <p:spTgt spid="8"/>
                                        </p:tgtEl>
                                        <p:attrNameLst>
                                          <p:attrName>ppt_x</p:attrName>
                                          <p:attrName>ppt_y</p:attrName>
                                        </p:attrNameLst>
                                      </p:cBhvr>
                                      <p:rCtr x="1337" y="2917"/>
                                    </p:animMotion>
                                  </p:childTnLst>
                                </p:cTn>
                              </p:par>
                              <p:par>
                                <p:cTn id="20" presetID="22" presetClass="entr" presetSubtype="8" fill="hold" grpId="0" nodeType="withEffect">
                                  <p:stCondLst>
                                    <p:cond delay="0"/>
                                  </p:stCondLst>
                                  <p:iterate type="wd">
                                    <p:tmPct val="35000"/>
                                  </p:iterate>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78888" y="948814"/>
            <a:ext cx="7844835" cy="4724400"/>
            <a:chOff x="609600" y="685800"/>
            <a:chExt cx="7061902" cy="685800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23763" t="41944" r="5370"/>
          <a:stretch/>
        </p:blipFill>
        <p:spPr>
          <a:xfrm>
            <a:off x="3058637" y="2860164"/>
            <a:ext cx="4617852" cy="2762779"/>
          </a:xfrm>
          <a:prstGeom prst="rect">
            <a:avLst/>
          </a:prstGeom>
        </p:spPr>
      </p:pic>
      <p:cxnSp>
        <p:nvCxnSpPr>
          <p:cNvPr id="29" name="Elbow Connector 28"/>
          <p:cNvCxnSpPr/>
          <p:nvPr/>
        </p:nvCxnSpPr>
        <p:spPr>
          <a:xfrm rot="16200000" flipH="1">
            <a:off x="3172816" y="3339853"/>
            <a:ext cx="2007129" cy="17272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4"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20429681">
            <a:off x="1775562" y="2852360"/>
            <a:ext cx="1515537" cy="688707"/>
          </a:xfrm>
          <a:prstGeom prst="rect">
            <a:avLst/>
          </a:prstGeom>
        </p:spPr>
      </p:pic>
      <p:sp>
        <p:nvSpPr>
          <p:cNvPr id="7" name="Rectangle 6"/>
          <p:cNvSpPr/>
          <p:nvPr/>
        </p:nvSpPr>
        <p:spPr>
          <a:xfrm>
            <a:off x="5118075" y="855742"/>
            <a:ext cx="2585709" cy="70788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NikoshBAN" pitchFamily="2" charset="0"/>
                <a:cs typeface="NikoshBAN" pitchFamily="2" charset="0"/>
              </a:rPr>
              <a:t> </a:t>
            </a:r>
            <a:r>
              <a:rPr lang="bn-IN" sz="4000" b="1" u="sng" dirty="0" smtClean="0">
                <a:ln w="11430"/>
                <a:solidFill>
                  <a:srgbClr val="D60093"/>
                </a:solidFill>
                <a:effectLst>
                  <a:outerShdw blurRad="80000" dist="40000" dir="5040000" algn="tl">
                    <a:srgbClr val="000000">
                      <a:alpha val="30000"/>
                    </a:srgbClr>
                  </a:outerShdw>
                </a:effectLst>
                <a:latin typeface="NikoshBAN" pitchFamily="2" charset="0"/>
                <a:cs typeface="NikoshBAN" pitchFamily="2" charset="0"/>
              </a:rPr>
              <a:t>শূণ্য ত্রুটি  </a:t>
            </a:r>
            <a:endParaRPr lang="en-US" sz="3600" b="1" u="sng" dirty="0">
              <a:ln w="11430"/>
              <a:solidFill>
                <a:srgbClr val="D60093"/>
              </a:solidFill>
              <a:effectLst>
                <a:outerShdw blurRad="80000" dist="40000" dir="5040000" algn="tl">
                  <a:srgbClr val="000000">
                    <a:alpha val="30000"/>
                  </a:srgbClr>
                </a:outerShdw>
              </a:effectLst>
              <a:latin typeface="NikoshBAN" pitchFamily="2" charset="0"/>
              <a:cs typeface="NikoshBAN" pitchFamily="2" charset="0"/>
            </a:endParaRPr>
          </a:p>
        </p:txBody>
      </p:sp>
      <p:sp>
        <p:nvSpPr>
          <p:cNvPr id="8" name="TextBox 7"/>
          <p:cNvSpPr txBox="1"/>
          <p:nvPr/>
        </p:nvSpPr>
        <p:spPr>
          <a:xfrm>
            <a:off x="4227179" y="5226068"/>
            <a:ext cx="1727200" cy="52322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bn-IN" sz="28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NikoshBAN" pitchFamily="2" charset="0"/>
                <a:cs typeface="NikoshBAN" pitchFamily="2" charset="0"/>
              </a:rPr>
              <a:t>শূণ্য ত্রূটি</a:t>
            </a:r>
            <a:endParaRPr lang="en-US" sz="2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NikoshBAN" pitchFamily="2" charset="0"/>
              <a:cs typeface="NikoshBAN" pitchFamily="2" charset="0"/>
            </a:endParaRPr>
          </a:p>
        </p:txBody>
      </p:sp>
      <p:sp>
        <p:nvSpPr>
          <p:cNvPr id="9" name="Rectangle 8"/>
          <p:cNvSpPr/>
          <p:nvPr/>
        </p:nvSpPr>
        <p:spPr>
          <a:xfrm>
            <a:off x="158088" y="5737117"/>
            <a:ext cx="11887200" cy="892552"/>
          </a:xfrm>
          <a:prstGeom prst="rect">
            <a:avLst/>
          </a:prstGeom>
        </p:spPr>
        <p:txBody>
          <a:bodyPr wrap="square">
            <a:spAutoFit/>
          </a:bodyPr>
          <a:lstStyle/>
          <a:p>
            <a:r>
              <a:rPr lang="bn-IN" sz="2800" b="1" kern="0" dirty="0" smtClean="0">
                <a:solidFill>
                  <a:srgbClr val="CC3399"/>
                </a:solidFill>
                <a:latin typeface="NikoshBAN" pitchFamily="2" charset="0"/>
                <a:cs typeface="NikoshBAN" pitchFamily="2" charset="0"/>
              </a:rPr>
              <a:t>শূণ্য ত্রুটিঃ </a:t>
            </a:r>
            <a:r>
              <a:rPr lang="bn-IN" sz="2400" kern="0" dirty="0" smtClean="0">
                <a:solidFill>
                  <a:prstClr val="black"/>
                </a:solidFill>
                <a:latin typeface="NikoshBAN" pitchFamily="2" charset="0"/>
                <a:cs typeface="NikoshBAN" pitchFamily="2" charset="0"/>
              </a:rPr>
              <a:t>মূল স্কেলের চোয়াল এবং ভার্নিয়ার স্কেলের চোয়াল যখন পরস্পরকে স্পর্শ করে থাকে তখন অধিকাংশ ক্ষেত্রে ভার্নিয়ার স্কেলের শূন্য দাগ মূল স্কেলের শূন্য দাগের সাথে মিলে যায়- একেই শূণ্য ত্রুটি বলে। । </a:t>
            </a:r>
            <a:endParaRPr lang="en-US" sz="2400" kern="0" dirty="0" smtClean="0">
              <a:solidFill>
                <a:sysClr val="windowText" lastClr="000000"/>
              </a:solidFill>
              <a:latin typeface="NikoshBAN" pitchFamily="2" charset="0"/>
              <a:cs typeface="NikoshBAN" pitchFamily="2" charset="0"/>
            </a:endParaRPr>
          </a:p>
        </p:txBody>
      </p:sp>
    </p:spTree>
    <p:extLst>
      <p:ext uri="{BB962C8B-B14F-4D97-AF65-F5344CB8AC3E}">
        <p14:creationId xmlns:p14="http://schemas.microsoft.com/office/powerpoint/2010/main" xmlns="" val="3051536630"/>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repeatCount="2000" autoRev="1" fill="hold" nodeType="clickEffect">
                                  <p:stCondLst>
                                    <p:cond delay="0"/>
                                  </p:stCondLst>
                                  <p:childTnLst>
                                    <p:animMotion origin="layout" path="M 0 0 L 0.25 0 E" pathEditMode="relative" ptsTypes="">
                                      <p:cBhvr>
                                        <p:cTn id="19" dur="2000" fill="hold"/>
                                        <p:tgtEl>
                                          <p:spTgt spid="4"/>
                                        </p:tgtEl>
                                        <p:attrNameLst>
                                          <p:attrName>ppt_x</p:attrName>
                                          <p:attrName>ppt_y</p:attrName>
                                        </p:attrNameLst>
                                      </p:cBhvr>
                                    </p:animMotion>
                                  </p:childTnLst>
                                </p:cTn>
                              </p:par>
                            </p:childTnLst>
                          </p:cTn>
                        </p:par>
                        <p:par>
                          <p:cTn id="20" fill="hold">
                            <p:stCondLst>
                              <p:cond delay="8000"/>
                            </p:stCondLst>
                            <p:childTnLst>
                              <p:par>
                                <p:cTn id="21" presetID="1" presetClass="entr" presetSubtype="0" fill="hold" nodeType="afterEffect">
                                  <p:stCondLst>
                                    <p:cond delay="50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8500"/>
                            </p:stCondLst>
                            <p:childTnLst>
                              <p:par>
                                <p:cTn id="24" presetID="42" presetClass="path" presetSubtype="0" repeatCount="indefinite" autoRev="1" fill="hold" nodeType="afterEffect">
                                  <p:stCondLst>
                                    <p:cond delay="0"/>
                                  </p:stCondLst>
                                  <p:endCondLst>
                                    <p:cond evt="onNext" delay="0">
                                      <p:tgtEl>
                                        <p:sldTgt/>
                                      </p:tgtEl>
                                    </p:cond>
                                  </p:endCondLst>
                                  <p:childTnLst>
                                    <p:animMotion origin="layout" path="M 0.00104 -0.08611 L 0 3.33333E-6 " pathEditMode="relative" rAng="0" ptsTypes="AA">
                                      <p:cBhvr>
                                        <p:cTn id="25" dur="2000" fill="hold"/>
                                        <p:tgtEl>
                                          <p:spTgt spid="17"/>
                                        </p:tgtEl>
                                        <p:attrNameLst>
                                          <p:attrName>ppt_x</p:attrName>
                                          <p:attrName>ppt_y</p:attrName>
                                        </p:attrNameLst>
                                      </p:cBhvr>
                                      <p:rCtr x="-52" y="4306"/>
                                    </p:animMotion>
                                  </p:childTnLst>
                                </p:cTn>
                              </p:par>
                              <p:par>
                                <p:cTn id="26" presetID="22" presetClass="entr" presetSubtype="1" repeatCount="indefinite" fill="hold" nodeType="withEffect">
                                  <p:stCondLst>
                                    <p:cond delay="0"/>
                                  </p:stCondLst>
                                  <p:endCondLst>
                                    <p:cond evt="onNext" delay="0">
                                      <p:tgtEl>
                                        <p:sldTgt/>
                                      </p:tgtEl>
                                    </p:cond>
                                  </p:end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1000"/>
                                        <p:tgtEl>
                                          <p:spTgt spid="2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22" presetClass="entr" presetSubtype="8" fill="hold" grpId="0" nodeType="withEffect">
                                  <p:stCondLst>
                                    <p:cond delay="0"/>
                                  </p:stCondLst>
                                  <p:iterate type="wd">
                                    <p:tmPct val="35000"/>
                                  </p:iterate>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506184" y="1208126"/>
            <a:ext cx="7735651" cy="4724400"/>
            <a:chOff x="707888" y="586740"/>
            <a:chExt cx="6963614" cy="685800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r="77860"/>
            <a:stretch/>
          </p:blipFill>
          <p:spPr>
            <a:xfrm>
              <a:off x="707888" y="586740"/>
              <a:ext cx="1482131"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23763" t="41944" r="5370"/>
          <a:stretch/>
        </p:blipFill>
        <p:spPr>
          <a:xfrm>
            <a:off x="2976749" y="3187716"/>
            <a:ext cx="4617852" cy="2762779"/>
          </a:xfrm>
          <a:prstGeom prst="rect">
            <a:avLst/>
          </a:prstGeom>
        </p:spPr>
      </p:pic>
      <p:cxnSp>
        <p:nvCxnSpPr>
          <p:cNvPr id="29" name="Elbow Connector 28"/>
          <p:cNvCxnSpPr/>
          <p:nvPr/>
        </p:nvCxnSpPr>
        <p:spPr>
          <a:xfrm rot="16200000" flipH="1">
            <a:off x="3167128" y="3610255"/>
            <a:ext cx="2007129" cy="17272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4"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20123164">
            <a:off x="1693674" y="3179912"/>
            <a:ext cx="1515537" cy="688707"/>
          </a:xfrm>
          <a:prstGeom prst="rect">
            <a:avLst/>
          </a:prstGeom>
        </p:spPr>
      </p:pic>
      <p:sp>
        <p:nvSpPr>
          <p:cNvPr id="7" name="Rectangle 6"/>
          <p:cNvSpPr/>
          <p:nvPr/>
        </p:nvSpPr>
        <p:spPr>
          <a:xfrm>
            <a:off x="4983493" y="979447"/>
            <a:ext cx="2966708" cy="707886"/>
          </a:xfrm>
          <a:prstGeom prst="rect">
            <a:avLst/>
          </a:prstGeom>
        </p:spPr>
        <p:txBody>
          <a:bodyPr wrap="square">
            <a:spAutoFit/>
          </a:bodyPr>
          <a:lstStyle/>
          <a:p>
            <a:pPr algn="r"/>
            <a:r>
              <a:rPr lang="bn-IN" sz="4000" b="1" u="sng"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NikoshBAN" pitchFamily="2" charset="0"/>
                <a:cs typeface="NikoshBAN" pitchFamily="2" charset="0"/>
              </a:rPr>
              <a:t>ধনাত্মক ত্রুটি   </a:t>
            </a:r>
            <a:endParaRPr lang="en-US" sz="40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8" name="TextBox 7"/>
          <p:cNvSpPr txBox="1"/>
          <p:nvPr/>
        </p:nvSpPr>
        <p:spPr>
          <a:xfrm>
            <a:off x="3997895" y="5553621"/>
            <a:ext cx="2575556" cy="461665"/>
          </a:xfrm>
          <a:prstGeom prst="rect">
            <a:avLst/>
          </a:prstGeom>
          <a:noFill/>
        </p:spPr>
        <p:txBody>
          <a:bodyPr wrap="square" rtlCol="0">
            <a:spAutoFit/>
          </a:bodyPr>
          <a:lstStyle/>
          <a:p>
            <a:r>
              <a:rPr lang="bn-IN" sz="2400" b="1" dirty="0" smtClean="0">
                <a:ln w="10541" cmpd="sng">
                  <a:solidFill>
                    <a:srgbClr val="4F81BD">
                      <a:shade val="88000"/>
                      <a:satMod val="110000"/>
                    </a:srgbClr>
                  </a:solidFill>
                  <a:prstDash val="solid"/>
                </a:ln>
                <a:solidFill>
                  <a:srgbClr val="CC0099"/>
                </a:solidFill>
                <a:latin typeface="NikoshBAN" pitchFamily="2" charset="0"/>
                <a:cs typeface="NikoshBAN" pitchFamily="2" charset="0"/>
              </a:rPr>
              <a:t>ধনাত্মক ত্রূটি</a:t>
            </a:r>
            <a:endParaRPr lang="en-US" sz="2400" b="1" dirty="0">
              <a:ln w="10541" cmpd="sng">
                <a:solidFill>
                  <a:srgbClr val="4F81BD">
                    <a:shade val="88000"/>
                    <a:satMod val="110000"/>
                  </a:srgbClr>
                </a:solidFill>
                <a:prstDash val="solid"/>
              </a:ln>
              <a:solidFill>
                <a:srgbClr val="CC0099"/>
              </a:solidFill>
              <a:latin typeface="NikoshBAN" pitchFamily="2" charset="0"/>
              <a:cs typeface="NikoshBAN" pitchFamily="2" charset="0"/>
            </a:endParaRPr>
          </a:p>
        </p:txBody>
      </p:sp>
      <p:sp>
        <p:nvSpPr>
          <p:cNvPr id="11" name="Rectangle 10"/>
          <p:cNvSpPr/>
          <p:nvPr/>
        </p:nvSpPr>
        <p:spPr>
          <a:xfrm>
            <a:off x="508000" y="6153725"/>
            <a:ext cx="11480800" cy="461665"/>
          </a:xfrm>
          <a:prstGeom prst="rect">
            <a:avLst/>
          </a:prstGeom>
        </p:spPr>
        <p:txBody>
          <a:bodyPr wrap="square">
            <a:spAutoFit/>
          </a:bodyPr>
          <a:lstStyle/>
          <a:p>
            <a:pPr algn="ctr"/>
            <a:r>
              <a:rPr lang="bn-IN" sz="2400" b="1" kern="0" dirty="0" smtClean="0">
                <a:solidFill>
                  <a:srgbClr val="FF0000"/>
                </a:solidFill>
                <a:latin typeface="NikoshBAN" pitchFamily="2" charset="0"/>
                <a:cs typeface="NikoshBAN" pitchFamily="2" charset="0"/>
              </a:rPr>
              <a:t>ধনাত্মক ত্রুটিঃ </a:t>
            </a:r>
            <a:r>
              <a:rPr lang="bn-IN" kern="0" dirty="0" smtClean="0">
                <a:solidFill>
                  <a:prstClr val="black"/>
                </a:solidFill>
                <a:latin typeface="NikoshBAN"/>
              </a:rPr>
              <a:t>ভার্নিয়ারের</a:t>
            </a:r>
            <a:r>
              <a:rPr lang="en-US" kern="0" dirty="0" smtClean="0">
                <a:solidFill>
                  <a:prstClr val="black"/>
                </a:solidFill>
                <a:latin typeface="NikoshBAN"/>
              </a:rPr>
              <a:t> </a:t>
            </a:r>
            <a:r>
              <a:rPr lang="bn-IN" kern="0" dirty="0" smtClean="0">
                <a:solidFill>
                  <a:prstClr val="black"/>
                </a:solidFill>
                <a:latin typeface="NikoshBAN"/>
              </a:rPr>
              <a:t>শূন্য</a:t>
            </a:r>
            <a:r>
              <a:rPr lang="en-US" kern="0" dirty="0" smtClean="0">
                <a:solidFill>
                  <a:prstClr val="black"/>
                </a:solidFill>
                <a:latin typeface="NikoshBAN"/>
              </a:rPr>
              <a:t> </a:t>
            </a:r>
            <a:r>
              <a:rPr lang="bn-IN" kern="0" dirty="0" smtClean="0">
                <a:solidFill>
                  <a:prstClr val="black"/>
                </a:solidFill>
                <a:latin typeface="NikoshBAN"/>
              </a:rPr>
              <a:t>দাগ মূল স্কেলের শূণ্য দাগের ডান পাশে থাকলে ত্রুটি হবে ধনাত্মক। </a:t>
            </a:r>
            <a:endParaRPr lang="en-US" kern="0" dirty="0" smtClean="0">
              <a:solidFill>
                <a:sysClr val="windowText" lastClr="000000"/>
              </a:solidFill>
            </a:endParaRPr>
          </a:p>
        </p:txBody>
      </p:sp>
    </p:spTree>
    <p:extLst>
      <p:ext uri="{BB962C8B-B14F-4D97-AF65-F5344CB8AC3E}">
        <p14:creationId xmlns:p14="http://schemas.microsoft.com/office/powerpoint/2010/main" xmlns="" val="2222725692"/>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repeatCount="2000" autoRev="1" fill="hold" nodeType="clickEffect">
                                  <p:stCondLst>
                                    <p:cond delay="0"/>
                                  </p:stCondLst>
                                  <p:childTnLst>
                                    <p:animMotion origin="layout" path="M 0.00416 -3.7037E-7 L 0.25416 -3.7037E-7 " pathEditMode="relative" rAng="0" ptsTypes="AA">
                                      <p:cBhvr>
                                        <p:cTn id="19" dur="2000" fill="hold"/>
                                        <p:tgtEl>
                                          <p:spTgt spid="4"/>
                                        </p:tgtEl>
                                        <p:attrNameLst>
                                          <p:attrName>ppt_x</p:attrName>
                                          <p:attrName>ppt_y</p:attrName>
                                        </p:attrNameLst>
                                      </p:cBhvr>
                                      <p:rCtr x="12500" y="0"/>
                                    </p:animMotion>
                                  </p:childTnLst>
                                </p:cTn>
                              </p:par>
                            </p:childTnLst>
                          </p:cTn>
                        </p:par>
                        <p:par>
                          <p:cTn id="20" fill="hold">
                            <p:stCondLst>
                              <p:cond delay="8000"/>
                            </p:stCondLst>
                            <p:childTnLst>
                              <p:par>
                                <p:cTn id="21" presetID="1" presetClass="entr" presetSubtype="0" fill="hold" nodeType="afterEffect">
                                  <p:stCondLst>
                                    <p:cond delay="50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8500"/>
                            </p:stCondLst>
                            <p:childTnLst>
                              <p:par>
                                <p:cTn id="24" presetID="42" presetClass="path" presetSubtype="0" repeatCount="indefinite" autoRev="1" fill="hold" nodeType="afterEffect">
                                  <p:stCondLst>
                                    <p:cond delay="0"/>
                                  </p:stCondLst>
                                  <p:endCondLst>
                                    <p:cond evt="onNext" delay="0">
                                      <p:tgtEl>
                                        <p:sldTgt/>
                                      </p:tgtEl>
                                    </p:cond>
                                  </p:endCondLst>
                                  <p:childTnLst>
                                    <p:animMotion origin="layout" path="M 0.00521 -0.07223 L 0.00417 0.01388 " pathEditMode="relative" rAng="0" ptsTypes="AA">
                                      <p:cBhvr>
                                        <p:cTn id="25" dur="2000" fill="hold"/>
                                        <p:tgtEl>
                                          <p:spTgt spid="17"/>
                                        </p:tgtEl>
                                        <p:attrNameLst>
                                          <p:attrName>ppt_x</p:attrName>
                                          <p:attrName>ppt_y</p:attrName>
                                        </p:attrNameLst>
                                      </p:cBhvr>
                                      <p:rCtr x="-52" y="4306"/>
                                    </p:animMotion>
                                  </p:childTnLst>
                                </p:cTn>
                              </p:par>
                              <p:par>
                                <p:cTn id="26" presetID="22" presetClass="entr" presetSubtype="1" repeatCount="indefinite" fill="hold" nodeType="withEffect">
                                  <p:stCondLst>
                                    <p:cond delay="0"/>
                                  </p:stCondLst>
                                  <p:endCondLst>
                                    <p:cond evt="onNext" delay="0">
                                      <p:tgtEl>
                                        <p:sldTgt/>
                                      </p:tgtEl>
                                    </p:cond>
                                  </p:end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1000"/>
                                        <p:tgtEl>
                                          <p:spTgt spid="2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22" presetClass="entr" presetSubtype="8" fill="hold" grpId="0" nodeType="withEffect">
                                  <p:stCondLst>
                                    <p:cond delay="0"/>
                                  </p:stCondLst>
                                  <p:iterate type="wd">
                                    <p:tmPct val="35000"/>
                                  </p:iterate>
                                  <p:childTnLst>
                                    <p:set>
                                      <p:cBhvr>
                                        <p:cTn id="35" dur="1" fill="hold">
                                          <p:stCondLst>
                                            <p:cond delay="0"/>
                                          </p:stCondLst>
                                        </p:cTn>
                                        <p:tgtEl>
                                          <p:spTgt spid="11"/>
                                        </p:tgtEl>
                                        <p:attrNameLst>
                                          <p:attrName>style.visibility</p:attrName>
                                        </p:attrNameLst>
                                      </p:cBhvr>
                                      <p:to>
                                        <p:strVal val="visible"/>
                                      </p:to>
                                    </p:set>
                                    <p:animEffect transition="in" filter="wipe(left)">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068603" y="3054017"/>
            <a:ext cx="2310765" cy="3158359"/>
            <a:chOff x="1019175" y="2213741"/>
            <a:chExt cx="2310765" cy="3158359"/>
          </a:xfrm>
        </p:grpSpPr>
        <p:sp>
          <p:nvSpPr>
            <p:cNvPr id="5" name="Oval 4"/>
            <p:cNvSpPr/>
            <p:nvPr/>
          </p:nvSpPr>
          <p:spPr>
            <a:xfrm>
              <a:off x="1491600" y="2213741"/>
              <a:ext cx="1838340" cy="1838340"/>
            </a:xfrm>
            <a:prstGeom prst="ellipse">
              <a:avLst/>
            </a:prstGeom>
            <a:solidFill>
              <a:sysClr val="windowText" lastClr="000000"/>
            </a:solidFill>
            <a:ln w="25400" cap="flat" cmpd="sng" algn="ctr">
              <a:noFill/>
              <a:prstDash val="solid"/>
            </a:ln>
            <a:effectLst>
              <a:softEdge rad="685800"/>
            </a:effectLst>
            <a:scene3d>
              <a:camera prst="orthographicFront"/>
              <a:lightRig rig="threePt" dir="t"/>
            </a:scene3d>
            <a:sp3d extrusionH="19050" prstMaterial="plastic">
              <a:bevelT w="95250" h="95250"/>
              <a:extrusionClr>
                <a:sysClr val="window" lastClr="FFFFFF"/>
              </a:extrusionClr>
            </a:sp3d>
          </p:spPr>
          <p:txBody>
            <a:bodyPr rtlCol="0" anchor="ctr"/>
            <a:lstStyle/>
            <a:p>
              <a:pPr algn="ctr" fontAlgn="auto">
                <a:spcBef>
                  <a:spcPts val="0"/>
                </a:spcBef>
                <a:spcAft>
                  <a:spcPts val="0"/>
                </a:spcAft>
                <a:defRPr/>
              </a:pPr>
              <a:endParaRPr lang="en-US" sz="7200" b="1" kern="0">
                <a:ln w="18000">
                  <a:solidFill>
                    <a:schemeClr val="accent2">
                      <a:satMod val="140000"/>
                    </a:schemeClr>
                  </a:solidFill>
                  <a:prstDash val="solid"/>
                  <a:miter lim="800000"/>
                </a:ln>
                <a:noFill/>
                <a:effectLst>
                  <a:outerShdw blurRad="25500" dist="23000" dir="7020000" algn="tl">
                    <a:srgbClr val="000000">
                      <a:alpha val="50000"/>
                    </a:srgbClr>
                  </a:outerShdw>
                </a:effectLst>
                <a:latin typeface="NikoshBAN" pitchFamily="2" charset="0"/>
                <a:cs typeface="NikoshBAN" pitchFamily="2" charset="0"/>
              </a:endParaRPr>
            </a:p>
          </p:txBody>
        </p:sp>
        <p:sp>
          <p:nvSpPr>
            <p:cNvPr id="6" name="Oval 5"/>
            <p:cNvSpPr/>
            <p:nvPr/>
          </p:nvSpPr>
          <p:spPr>
            <a:xfrm>
              <a:off x="1019175" y="3333750"/>
              <a:ext cx="1924050" cy="2038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NikoshBAN" pitchFamily="2" charset="0"/>
                <a:cs typeface="NikoshBAN" pitchFamily="2" charset="0"/>
              </a:endParaRPr>
            </a:p>
          </p:txBody>
        </p:sp>
      </p:grpSp>
      <p:pic>
        <p:nvPicPr>
          <p:cNvPr id="7" name="Picture 6"/>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rot="18096759">
            <a:off x="273258" y="6072356"/>
            <a:ext cx="647700" cy="619125"/>
          </a:xfrm>
          <a:prstGeom prst="rect">
            <a:avLst/>
          </a:prstGeom>
          <a:extLst>
            <a:ext uri="{53640926-AAD7-44D8-BBD7-CCE9431645EC}">
              <a14:shadowObscured xmlns="" xmlns:a14="http://schemas.microsoft.com/office/drawing/2010/main" val="1"/>
            </a:ext>
          </a:extLst>
        </p:spPr>
      </p:pic>
      <p:pic>
        <p:nvPicPr>
          <p:cNvPr id="8" name="Picture 7"/>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rot="14549489">
            <a:off x="1594066" y="5675800"/>
            <a:ext cx="600075" cy="857250"/>
          </a:xfrm>
          <a:prstGeom prst="rect">
            <a:avLst/>
          </a:prstGeom>
          <a:extLst>
            <a:ext uri="{53640926-AAD7-44D8-BBD7-CCE9431645EC}">
              <a14:shadowObscured xmlns="" xmlns:a14="http://schemas.microsoft.com/office/drawing/2010/main" val="1"/>
            </a:ext>
          </a:extLst>
        </p:spPr>
      </p:pic>
      <p:pic>
        <p:nvPicPr>
          <p:cNvPr id="9" name="Picture 8"/>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1005103" y="5918688"/>
            <a:ext cx="1390650" cy="638175"/>
          </a:xfrm>
          <a:prstGeom prst="rect">
            <a:avLst/>
          </a:prstGeom>
        </p:spPr>
      </p:pic>
      <p:pic>
        <p:nvPicPr>
          <p:cNvPr id="10" name="Picture 2"/>
          <p:cNvPicPr>
            <a:picLocks noChangeAspect="1" noChangeArrowheads="1"/>
          </p:cNvPicPr>
          <p:nvPr/>
        </p:nvPicPr>
        <p:blipFill rotWithShape="1">
          <a:blip r:embed="rId7" cstate="email">
            <a:extLst>
              <a:ext uri="{28A0092B-C50C-407E-A947-70E740481C1C}">
                <a14:useLocalDpi xmlns="" xmlns:a14="http://schemas.microsoft.com/office/drawing/2010/main"/>
              </a:ext>
            </a:extLst>
          </a:blip>
          <a:srcRect/>
          <a:stretch/>
        </p:blipFill>
        <p:spPr bwMode="auto">
          <a:xfrm>
            <a:off x="24029" y="5056676"/>
            <a:ext cx="2247900" cy="2107466"/>
          </a:xfrm>
          <a:prstGeom prst="rect">
            <a:avLst/>
          </a:prstGeom>
        </p:spPr>
      </p:pic>
      <p:grpSp>
        <p:nvGrpSpPr>
          <p:cNvPr id="3" name="Group 10"/>
          <p:cNvGrpSpPr/>
          <p:nvPr/>
        </p:nvGrpSpPr>
        <p:grpSpPr>
          <a:xfrm>
            <a:off x="1193278" y="2730876"/>
            <a:ext cx="2140971" cy="4924649"/>
            <a:chOff x="1036318" y="1802726"/>
            <a:chExt cx="2140971" cy="4924649"/>
          </a:xfrm>
          <a:noFill/>
        </p:grpSpPr>
        <p:pic>
          <p:nvPicPr>
            <p:cNvPr id="12" name="Picture 4"/>
            <p:cNvPicPr>
              <a:picLocks noChangeAspect="1" noChangeArrowheads="1"/>
            </p:cNvPicPr>
            <p:nvPr/>
          </p:nvPicPr>
          <p:blipFill>
            <a:blip r:embed="rId8" cstate="email">
              <a:extLst>
                <a:ext uri="{28A0092B-C50C-407E-A947-70E740481C1C}">
                  <a14:useLocalDpi xmlns="" xmlns:a14="http://schemas.microsoft.com/office/drawing/2010/main"/>
                </a:ext>
              </a:extLst>
            </a:blip>
            <a:srcRect/>
            <a:stretch>
              <a:fillRect/>
            </a:stretch>
          </p:blipFill>
          <p:spPr bwMode="auto">
            <a:xfrm rot="922729">
              <a:off x="2024764" y="1802726"/>
              <a:ext cx="1152525" cy="2619375"/>
            </a:xfrm>
            <a:prstGeom prst="rect">
              <a:avLst/>
            </a:prstGeom>
            <a:grpFill/>
          </p:spPr>
        </p:pic>
        <p:sp>
          <p:nvSpPr>
            <p:cNvPr id="13" name="Rectangle 12"/>
            <p:cNvSpPr/>
            <p:nvPr/>
          </p:nvSpPr>
          <p:spPr>
            <a:xfrm>
              <a:off x="1036318" y="4312198"/>
              <a:ext cx="977276" cy="24151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NikoshBAN" pitchFamily="2" charset="0"/>
                <a:cs typeface="NikoshBAN" pitchFamily="2" charset="0"/>
              </a:endParaRPr>
            </a:p>
          </p:txBody>
        </p:sp>
      </p:grpSp>
      <p:grpSp>
        <p:nvGrpSpPr>
          <p:cNvPr id="4" name="Group 13"/>
          <p:cNvGrpSpPr/>
          <p:nvPr/>
        </p:nvGrpSpPr>
        <p:grpSpPr>
          <a:xfrm>
            <a:off x="1570479" y="2595653"/>
            <a:ext cx="1200150" cy="4714754"/>
            <a:chOff x="1662774" y="1633790"/>
            <a:chExt cx="1200150" cy="4714754"/>
          </a:xfrm>
          <a:noFill/>
        </p:grpSpPr>
        <p:pic>
          <p:nvPicPr>
            <p:cNvPr id="15" name="Picture 3"/>
            <p:cNvPicPr>
              <a:picLocks noChangeAspect="1" noChangeArrowheads="1"/>
            </p:cNvPicPr>
            <p:nvPr/>
          </p:nvPicPr>
          <p:blipFill>
            <a:blip r:embed="rId9" cstate="email">
              <a:extLst>
                <a:ext uri="{28A0092B-C50C-407E-A947-70E740481C1C}">
                  <a14:useLocalDpi xmlns="" xmlns:a14="http://schemas.microsoft.com/office/drawing/2010/main"/>
                </a:ext>
              </a:extLst>
            </a:blip>
            <a:srcRect/>
            <a:stretch>
              <a:fillRect/>
            </a:stretch>
          </p:blipFill>
          <p:spPr bwMode="auto">
            <a:xfrm rot="1125343">
              <a:off x="1662774" y="1633790"/>
              <a:ext cx="1200150" cy="2533650"/>
            </a:xfrm>
            <a:prstGeom prst="rect">
              <a:avLst/>
            </a:prstGeom>
            <a:grpFill/>
            <a:extLst>
              <a:ext uri="{53640926-AAD7-44D8-BBD7-CCE9431645EC}">
                <a14:shadowObscured xmlns="" xmlns:a14="http://schemas.microsoft.com/office/drawing/2010/main" val="1"/>
              </a:ext>
            </a:extLst>
          </p:spPr>
        </p:pic>
        <p:sp>
          <p:nvSpPr>
            <p:cNvPr id="16" name="Rectangle 15"/>
            <p:cNvSpPr/>
            <p:nvPr/>
          </p:nvSpPr>
          <p:spPr>
            <a:xfrm>
              <a:off x="1715572" y="3979804"/>
              <a:ext cx="722839" cy="2368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NikoshBAN" pitchFamily="2" charset="0"/>
                <a:cs typeface="NikoshBAN" pitchFamily="2" charset="0"/>
              </a:endParaRPr>
            </a:p>
          </p:txBody>
        </p:sp>
      </p:grpSp>
      <p:pic>
        <p:nvPicPr>
          <p:cNvPr id="17" name="Picture 16"/>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rot="4758432">
            <a:off x="1233704" y="6153639"/>
            <a:ext cx="647700" cy="619125"/>
          </a:xfrm>
          <a:prstGeom prst="rect">
            <a:avLst/>
          </a:prstGeom>
          <a:extLst>
            <a:ext uri="{53640926-AAD7-44D8-BBD7-CCE9431645EC}">
              <a14:shadowObscured xmlns="" xmlns:a14="http://schemas.microsoft.com/office/drawing/2010/main" val="1"/>
            </a:ext>
          </a:extLst>
        </p:spPr>
      </p:pic>
      <p:pic>
        <p:nvPicPr>
          <p:cNvPr id="18" name="14_Along the Way_M.mp3">
            <a:hlinkClick r:id="" action="ppaction://media"/>
          </p:cNvPr>
          <p:cNvPicPr>
            <a:picLocks noChangeAspect="1"/>
          </p:cNvPicPr>
          <p:nvPr>
            <a:videoFile r:link="rId1"/>
            <p:extLst>
              <p:ext uri="{DAA4B4D4-6D71-4841-9C94-3DE7FCFB9230}">
                <p14:media xmlns="" xmlns:p14="http://schemas.microsoft.com/office/powerpoint/2010/main" r:embed=""/>
              </p:ext>
            </p:extLst>
          </p:nvPr>
        </p:nvPicPr>
        <p:blipFill>
          <a:blip r:embed="rId10" cstate="print"/>
          <a:stretch>
            <a:fillRect/>
          </a:stretch>
        </p:blipFill>
        <p:spPr>
          <a:xfrm>
            <a:off x="9568263" y="7073900"/>
            <a:ext cx="304800" cy="304800"/>
          </a:xfrm>
          <a:prstGeom prst="rect">
            <a:avLst/>
          </a:prstGeom>
        </p:spPr>
      </p:pic>
      <p:pic>
        <p:nvPicPr>
          <p:cNvPr id="19" name="Picture 18"/>
          <p:cNvPicPr>
            <a:picLocks noChangeAspect="1"/>
          </p:cNvPicPr>
          <p:nvPr/>
        </p:nvPicPr>
        <p:blipFill>
          <a:blip r:embed="rId11"/>
          <a:stretch>
            <a:fillRect/>
          </a:stretch>
        </p:blipFill>
        <p:spPr>
          <a:xfrm>
            <a:off x="1446664" y="2906973"/>
            <a:ext cx="2078163" cy="2065605"/>
          </a:xfrm>
          <a:prstGeom prst="ellipse">
            <a:avLst/>
          </a:prstGeom>
          <a:ln>
            <a:noFill/>
          </a:ln>
          <a:effectLst>
            <a:softEdge rad="112500"/>
          </a:effectLst>
        </p:spPr>
      </p:pic>
      <p:sp>
        <p:nvSpPr>
          <p:cNvPr id="25" name="Oval 24"/>
          <p:cNvSpPr/>
          <p:nvPr/>
        </p:nvSpPr>
        <p:spPr>
          <a:xfrm>
            <a:off x="5919703" y="793444"/>
            <a:ext cx="4343400" cy="1371600"/>
          </a:xfrm>
          <a:prstGeom prst="ellipse">
            <a:avLst/>
          </a:prstGeom>
          <a:solidFill>
            <a:schemeClr val="tx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1"/>
              </a:solidFill>
              <a:latin typeface="NikoshBAN" pitchFamily="2" charset="0"/>
              <a:cs typeface="NikoshBAN" pitchFamily="2" charset="0"/>
            </a:endParaRPr>
          </a:p>
          <a:p>
            <a:pPr algn="ctr"/>
            <a:r>
              <a:rPr lang="en-US" sz="7200" dirty="0" err="1" smtClean="0">
                <a:solidFill>
                  <a:schemeClr val="tx1"/>
                </a:solidFill>
                <a:latin typeface="NikoshBAN" pitchFamily="2" charset="0"/>
                <a:cs typeface="NikoshBAN" pitchFamily="2" charset="0"/>
              </a:rPr>
              <a:t>পরিচিতি</a:t>
            </a:r>
            <a:endParaRPr lang="en-US" sz="7200" dirty="0">
              <a:solidFill>
                <a:schemeClr val="tx1"/>
              </a:solidFill>
              <a:latin typeface="NikoshBAN" pitchFamily="2" charset="0"/>
              <a:cs typeface="NikoshBAN" pitchFamily="2" charset="0"/>
            </a:endParaRPr>
          </a:p>
        </p:txBody>
      </p:sp>
      <p:pic>
        <p:nvPicPr>
          <p:cNvPr id="26" name="Picture 25"/>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51477" y="26772"/>
            <a:ext cx="6083823" cy="3041912"/>
          </a:xfrm>
          <a:prstGeom prst="rect">
            <a:avLst/>
          </a:prstGeom>
        </p:spPr>
      </p:pic>
      <p:sp>
        <p:nvSpPr>
          <p:cNvPr id="21" name="TextBox 20"/>
          <p:cNvSpPr txBox="1"/>
          <p:nvPr/>
        </p:nvSpPr>
        <p:spPr>
          <a:xfrm>
            <a:off x="4330783" y="2469326"/>
            <a:ext cx="6131378" cy="2952750"/>
          </a:xfrm>
          <a:prstGeom prst="rect">
            <a:avLst/>
          </a:prstGeom>
          <a:noFill/>
        </p:spPr>
        <p:txBody>
          <a:bodyPr wrap="none" rtlCol="0">
            <a:prstTxWarp prst="textWave2">
              <a:avLst/>
            </a:prstTxWarp>
            <a:spAutoFit/>
          </a:bodyPr>
          <a:lstStyle/>
          <a:p>
            <a:pPr algn="ctr"/>
            <a:r>
              <a:rPr lang="en-US" sz="6600" dirty="0" err="1" smtClean="0">
                <a:solidFill>
                  <a:srgbClr val="FF0000"/>
                </a:solidFill>
                <a:latin typeface="NikoshBAN" pitchFamily="2" charset="0"/>
                <a:cs typeface="NikoshBAN" pitchFamily="2" charset="0"/>
              </a:rPr>
              <a:t>মোঃ</a:t>
            </a:r>
            <a:r>
              <a:rPr lang="en-US" sz="6600" dirty="0" smtClean="0">
                <a:solidFill>
                  <a:srgbClr val="FF0000"/>
                </a:solidFill>
                <a:latin typeface="NikoshBAN" pitchFamily="2" charset="0"/>
                <a:cs typeface="NikoshBAN" pitchFamily="2" charset="0"/>
              </a:rPr>
              <a:t> </a:t>
            </a:r>
            <a:r>
              <a:rPr lang="en-US" sz="6600" dirty="0" err="1" smtClean="0">
                <a:solidFill>
                  <a:srgbClr val="FF0000"/>
                </a:solidFill>
                <a:latin typeface="NikoshBAN" pitchFamily="2" charset="0"/>
                <a:cs typeface="NikoshBAN" pitchFamily="2" charset="0"/>
              </a:rPr>
              <a:t>শাহজাহান</a:t>
            </a:r>
            <a:r>
              <a:rPr lang="en-US" sz="6600" dirty="0" smtClean="0">
                <a:solidFill>
                  <a:srgbClr val="FF0000"/>
                </a:solidFill>
                <a:latin typeface="NikoshBAN" pitchFamily="2" charset="0"/>
                <a:cs typeface="NikoshBAN" pitchFamily="2" charset="0"/>
              </a:rPr>
              <a:t> </a:t>
            </a:r>
            <a:r>
              <a:rPr lang="en-US" sz="6600" dirty="0" err="1" smtClean="0">
                <a:solidFill>
                  <a:srgbClr val="FF0000"/>
                </a:solidFill>
                <a:latin typeface="NikoshBAN" pitchFamily="2" charset="0"/>
                <a:cs typeface="NikoshBAN" pitchFamily="2" charset="0"/>
              </a:rPr>
              <a:t>আলী</a:t>
            </a:r>
            <a:endParaRPr lang="en-US" sz="6600" dirty="0" smtClean="0">
              <a:solidFill>
                <a:srgbClr val="FF0000"/>
              </a:solidFill>
              <a:latin typeface="NikoshBAN" pitchFamily="2" charset="0"/>
              <a:cs typeface="NikoshBAN" pitchFamily="2" charset="0"/>
            </a:endParaRPr>
          </a:p>
          <a:p>
            <a:pPr algn="ctr"/>
            <a:r>
              <a:rPr lang="bn-BD" sz="4000" dirty="0" smtClean="0">
                <a:latin typeface="NikoshBAN" pitchFamily="2" charset="0"/>
                <a:cs typeface="NikoshBAN" pitchFamily="2" charset="0"/>
              </a:rPr>
              <a:t>    </a:t>
            </a:r>
            <a:r>
              <a:rPr lang="bn-IN" sz="4000" dirty="0" smtClean="0">
                <a:latin typeface="NikoshBAN" pitchFamily="2" charset="0"/>
                <a:cs typeface="NikoshBAN" pitchFamily="2" charset="0"/>
              </a:rPr>
              <a:t>সহ-প্রধান</a:t>
            </a:r>
            <a:r>
              <a:rPr lang="en-US" sz="4000" dirty="0" smtClean="0">
                <a:latin typeface="NikoshBAN" pitchFamily="2" charset="0"/>
                <a:cs typeface="NikoshBAN" pitchFamily="2" charset="0"/>
              </a:rPr>
              <a:t> </a:t>
            </a:r>
            <a:r>
              <a:rPr lang="en-US" sz="4000" dirty="0" err="1" smtClean="0">
                <a:latin typeface="NikoshBAN" pitchFamily="2" charset="0"/>
                <a:cs typeface="NikoshBAN" pitchFamily="2" charset="0"/>
              </a:rPr>
              <a:t>শিক্ষক</a:t>
            </a:r>
            <a:endParaRPr lang="en-US" sz="4000" dirty="0" smtClean="0">
              <a:latin typeface="NikoshBAN" pitchFamily="2" charset="0"/>
              <a:cs typeface="NikoshBAN" pitchFamily="2" charset="0"/>
            </a:endParaRPr>
          </a:p>
          <a:p>
            <a:pPr algn="ctr"/>
            <a:r>
              <a:rPr lang="bn-IN" sz="4000" spc="-150" dirty="0" smtClean="0">
                <a:latin typeface="NikoshBAN" pitchFamily="2" charset="0"/>
                <a:cs typeface="NikoshBAN" pitchFamily="2" charset="0"/>
              </a:rPr>
              <a:t>মোগলটুলা উচ্চ বিদ্যালয়</a:t>
            </a:r>
            <a:endParaRPr lang="en-US" sz="4000" spc="-150" dirty="0" smtClean="0">
              <a:latin typeface="NikoshBAN" pitchFamily="2" charset="0"/>
              <a:cs typeface="NikoshBAN" pitchFamily="2" charset="0"/>
            </a:endParaRPr>
          </a:p>
          <a:p>
            <a:pPr algn="ctr"/>
            <a:r>
              <a:rPr lang="en-US" sz="4000" dirty="0" err="1" smtClean="0">
                <a:latin typeface="NikoshBAN" pitchFamily="2" charset="0"/>
                <a:cs typeface="NikoshBAN" pitchFamily="2" charset="0"/>
              </a:rPr>
              <a:t>মোবাঃ</a:t>
            </a:r>
            <a:r>
              <a:rPr lang="en-US" sz="4000" dirty="0" smtClean="0">
                <a:latin typeface="NikoshBAN" pitchFamily="2" charset="0"/>
                <a:cs typeface="NikoshBAN" pitchFamily="2" charset="0"/>
              </a:rPr>
              <a:t> ০১৭৩৩-২৮৩৯৮৮</a:t>
            </a:r>
          </a:p>
          <a:p>
            <a:pPr algn="ctr"/>
            <a:r>
              <a:rPr lang="en-US" sz="2800" dirty="0" err="1" smtClean="0">
                <a:latin typeface="NikoshBAN" pitchFamily="2" charset="0"/>
                <a:cs typeface="NikoshBAN" pitchFamily="2" charset="0"/>
              </a:rPr>
              <a:t>ইমেইলঃ</a:t>
            </a:r>
            <a:r>
              <a:rPr lang="en-US" sz="2800" dirty="0" smtClean="0">
                <a:latin typeface="NikoshBAN" pitchFamily="2" charset="0"/>
                <a:cs typeface="NikoshBAN" pitchFamily="2" charset="0"/>
              </a:rPr>
              <a:t> shahjahanxp</a:t>
            </a:r>
            <a:r>
              <a:rPr lang="en-US" sz="2800" dirty="0" smtClean="0">
                <a:ea typeface="MS PGothic" pitchFamily="34" charset="-128"/>
                <a:cs typeface="NikoshBAN" pitchFamily="2" charset="0"/>
              </a:rPr>
              <a:t>85</a:t>
            </a:r>
            <a:r>
              <a:rPr lang="en-US" sz="2800" dirty="0" smtClean="0">
                <a:latin typeface="NikoshBAN" pitchFamily="2" charset="0"/>
                <a:cs typeface="NikoshBAN" pitchFamily="2" charset="0"/>
              </a:rPr>
              <a:t>@gmail.com</a:t>
            </a:r>
            <a:endParaRPr lang="en-US" sz="28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12000" decel="29000" fill="hold" nodeType="afterEffect">
                                  <p:stCondLst>
                                    <p:cond delay="0"/>
                                  </p:stCondLst>
                                  <p:childTnLst>
                                    <p:animRot by="-3000000">
                                      <p:cBhvr>
                                        <p:cTn id="6" dur="400" fill="hold"/>
                                        <p:tgtEl>
                                          <p:spTgt spid="4"/>
                                        </p:tgtEl>
                                        <p:attrNameLst>
                                          <p:attrName>r</p:attrName>
                                        </p:attrNameLst>
                                      </p:cBhvr>
                                    </p:animRot>
                                  </p:childTnLst>
                                </p:cTn>
                              </p:par>
                            </p:childTnLst>
                          </p:cTn>
                        </p:par>
                        <p:par>
                          <p:cTn id="7" fill="hold">
                            <p:stCondLst>
                              <p:cond delay="400"/>
                            </p:stCondLst>
                            <p:childTnLst>
                              <p:par>
                                <p:cTn id="8" presetID="8" presetClass="emph" presetSubtype="0" accel="10000" decel="34000" fill="hold" nodeType="afterEffect">
                                  <p:stCondLst>
                                    <p:cond delay="0"/>
                                  </p:stCondLst>
                                  <p:childTnLst>
                                    <p:animRot by="3600000">
                                      <p:cBhvr>
                                        <p:cTn id="9" dur="400" fill="hold"/>
                                        <p:tgtEl>
                                          <p:spTgt spid="3"/>
                                        </p:tgtEl>
                                        <p:attrNameLst>
                                          <p:attrName>r</p:attrName>
                                        </p:attrNameLst>
                                      </p:cBhvr>
                                    </p:animRot>
                                  </p:childTnLst>
                                </p:cTn>
                              </p:par>
                            </p:childTnLst>
                          </p:cTn>
                        </p:par>
                        <p:par>
                          <p:cTn id="10" fill="hold">
                            <p:stCondLst>
                              <p:cond delay="800"/>
                            </p:stCondLst>
                            <p:childTnLst>
                              <p:par>
                                <p:cTn id="11" presetID="2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ppt_w</p:attrName>
                                        </p:attrNameLst>
                                      </p:cBhvr>
                                      <p:tavLst>
                                        <p:tav tm="0">
                                          <p:val>
                                            <p:fltVal val="0"/>
                                          </p:val>
                                        </p:tav>
                                        <p:tav tm="100000">
                                          <p:val>
                                            <p:strVal val="#ppt_w"/>
                                          </p:val>
                                        </p:tav>
                                      </p:tavLst>
                                    </p:anim>
                                    <p:anim calcmode="lin" valueType="num">
                                      <p:cBhvr>
                                        <p:cTn id="14" dur="400" fill="hold"/>
                                        <p:tgtEl>
                                          <p:spTgt spid="2"/>
                                        </p:tgtEl>
                                        <p:attrNameLst>
                                          <p:attrName>ppt_h</p:attrName>
                                        </p:attrNameLst>
                                      </p:cBhvr>
                                      <p:tavLst>
                                        <p:tav tm="0">
                                          <p:val>
                                            <p:fltVal val="0"/>
                                          </p:val>
                                        </p:tav>
                                        <p:tav tm="100000">
                                          <p:val>
                                            <p:strVal val="#ppt_h"/>
                                          </p:val>
                                        </p:tav>
                                      </p:tavLst>
                                    </p:anim>
                                  </p:childTnLst>
                                </p:cTn>
                              </p:par>
                            </p:childTnLst>
                          </p:cTn>
                        </p:par>
                        <p:par>
                          <p:cTn id="15" fill="hold">
                            <p:stCondLst>
                              <p:cond delay="1200"/>
                            </p:stCondLst>
                            <p:childTnLst>
                              <p:par>
                                <p:cTn id="16" presetID="53" presetClass="entr" presetSubtype="16"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500" fill="hold"/>
                                        <p:tgtEl>
                                          <p:spTgt spid="19"/>
                                        </p:tgtEl>
                                        <p:attrNameLst>
                                          <p:attrName>ppt_w</p:attrName>
                                        </p:attrNameLst>
                                      </p:cBhvr>
                                      <p:tavLst>
                                        <p:tav tm="0">
                                          <p:val>
                                            <p:fltVal val="0"/>
                                          </p:val>
                                        </p:tav>
                                        <p:tav tm="100000">
                                          <p:val>
                                            <p:strVal val="#ppt_w"/>
                                          </p:val>
                                        </p:tav>
                                      </p:tavLst>
                                    </p:anim>
                                    <p:anim calcmode="lin" valueType="num">
                                      <p:cBhvr>
                                        <p:cTn id="19" dur="1500" fill="hold"/>
                                        <p:tgtEl>
                                          <p:spTgt spid="19"/>
                                        </p:tgtEl>
                                        <p:attrNameLst>
                                          <p:attrName>ppt_h</p:attrName>
                                        </p:attrNameLst>
                                      </p:cBhvr>
                                      <p:tavLst>
                                        <p:tav tm="0">
                                          <p:val>
                                            <p:fltVal val="0"/>
                                          </p:val>
                                        </p:tav>
                                        <p:tav tm="100000">
                                          <p:val>
                                            <p:strVal val="#ppt_h"/>
                                          </p:val>
                                        </p:tav>
                                      </p:tavLst>
                                    </p:anim>
                                    <p:animEffect transition="in" filter="fade">
                                      <p:cBhvr>
                                        <p:cTn id="20" dur="1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numSld="999" showWhenStopped="0">
                <p:cTn id="32" fill="hold" display="0">
                  <p:stCondLst>
                    <p:cond delay="indefinite"/>
                  </p:stCondLst>
                  <p:endCondLst>
                    <p:cond evt="onPrev" delay="0">
                      <p:tgtEl>
                        <p:sldTgt/>
                      </p:tgtEl>
                    </p:cond>
                    <p:cond evt="onStopAudio" delay="0">
                      <p:tgtEl>
                        <p:sldTgt/>
                      </p:tgtEl>
                    </p:cond>
                  </p:endCondLst>
                </p:cTn>
                <p:tgtEl>
                  <p:spTgt spid="18"/>
                </p:tgtEl>
              </p:cMediaNode>
            </p:video>
          </p:childTnLst>
        </p:cTn>
      </p:par>
    </p:tnLst>
    <p:bldLst>
      <p:bldP spid="25"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397000" y="1276366"/>
            <a:ext cx="7844835" cy="4724400"/>
            <a:chOff x="609600" y="685800"/>
            <a:chExt cx="7061902" cy="685800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23763" t="41944" r="5370"/>
          <a:stretch/>
        </p:blipFill>
        <p:spPr>
          <a:xfrm>
            <a:off x="2976749" y="3187716"/>
            <a:ext cx="4617852" cy="2762779"/>
          </a:xfrm>
          <a:prstGeom prst="rect">
            <a:avLst/>
          </a:prstGeom>
        </p:spPr>
      </p:pic>
      <p:cxnSp>
        <p:nvCxnSpPr>
          <p:cNvPr id="29" name="Elbow Connector 28"/>
          <p:cNvCxnSpPr/>
          <p:nvPr/>
        </p:nvCxnSpPr>
        <p:spPr>
          <a:xfrm rot="16200000" flipH="1">
            <a:off x="3040127" y="3610255"/>
            <a:ext cx="2007129" cy="17272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4"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20123164">
            <a:off x="1693674" y="3179912"/>
            <a:ext cx="1515537" cy="688707"/>
          </a:xfrm>
          <a:prstGeom prst="rect">
            <a:avLst/>
          </a:prstGeom>
        </p:spPr>
      </p:pic>
      <p:sp>
        <p:nvSpPr>
          <p:cNvPr id="7" name="Rectangle 6"/>
          <p:cNvSpPr/>
          <p:nvPr/>
        </p:nvSpPr>
        <p:spPr>
          <a:xfrm>
            <a:off x="4983493" y="979447"/>
            <a:ext cx="2966708" cy="707886"/>
          </a:xfrm>
          <a:prstGeom prst="rect">
            <a:avLst/>
          </a:prstGeom>
        </p:spPr>
        <p:txBody>
          <a:bodyPr wrap="square">
            <a:spAutoFit/>
          </a:bodyPr>
          <a:lstStyle/>
          <a:p>
            <a:pPr algn="r"/>
            <a:r>
              <a:rPr lang="bn-IN" sz="4000" b="1" u="sng"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NikoshBAN" pitchFamily="2" charset="0"/>
                <a:cs typeface="NikoshBAN" pitchFamily="2" charset="0"/>
              </a:rPr>
              <a:t>ঋণাত্মক ত্রুটি   </a:t>
            </a:r>
            <a:endParaRPr lang="en-US" sz="40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8" name="TextBox 7"/>
          <p:cNvSpPr txBox="1"/>
          <p:nvPr/>
        </p:nvSpPr>
        <p:spPr>
          <a:xfrm>
            <a:off x="3997895" y="5553621"/>
            <a:ext cx="2575556" cy="461665"/>
          </a:xfrm>
          <a:prstGeom prst="rect">
            <a:avLst/>
          </a:prstGeom>
          <a:noFill/>
        </p:spPr>
        <p:txBody>
          <a:bodyPr wrap="square" rtlCol="0">
            <a:spAutoFit/>
          </a:bodyPr>
          <a:lstStyle/>
          <a:p>
            <a:r>
              <a:rPr lang="bn-IN" sz="2400" b="1" dirty="0" smtClean="0">
                <a:ln w="10541" cmpd="sng">
                  <a:solidFill>
                    <a:srgbClr val="4F81BD">
                      <a:shade val="88000"/>
                      <a:satMod val="110000"/>
                    </a:srgbClr>
                  </a:solidFill>
                  <a:prstDash val="solid"/>
                </a:ln>
                <a:solidFill>
                  <a:srgbClr val="CC0099"/>
                </a:solidFill>
                <a:latin typeface="NikoshBAN" pitchFamily="2" charset="0"/>
                <a:cs typeface="NikoshBAN" pitchFamily="2" charset="0"/>
              </a:rPr>
              <a:t>ঋণাত্মক ত্রূটি</a:t>
            </a:r>
            <a:endParaRPr lang="en-US" sz="2400" b="1" dirty="0">
              <a:ln w="10541" cmpd="sng">
                <a:solidFill>
                  <a:srgbClr val="4F81BD">
                    <a:shade val="88000"/>
                    <a:satMod val="110000"/>
                  </a:srgbClr>
                </a:solidFill>
                <a:prstDash val="solid"/>
              </a:ln>
              <a:solidFill>
                <a:srgbClr val="CC0099"/>
              </a:solidFill>
              <a:latin typeface="NikoshBAN" pitchFamily="2" charset="0"/>
              <a:cs typeface="NikoshBAN" pitchFamily="2" charset="0"/>
            </a:endParaRPr>
          </a:p>
        </p:txBody>
      </p:sp>
      <p:sp>
        <p:nvSpPr>
          <p:cNvPr id="11" name="Rectangle 10"/>
          <p:cNvSpPr/>
          <p:nvPr/>
        </p:nvSpPr>
        <p:spPr>
          <a:xfrm>
            <a:off x="958376" y="6140078"/>
            <a:ext cx="9536752" cy="461665"/>
          </a:xfrm>
          <a:prstGeom prst="rect">
            <a:avLst/>
          </a:prstGeom>
        </p:spPr>
        <p:txBody>
          <a:bodyPr wrap="square">
            <a:spAutoFit/>
          </a:bodyPr>
          <a:lstStyle/>
          <a:p>
            <a:r>
              <a:rPr lang="en-US" sz="2400" b="1" kern="0" dirty="0" smtClean="0">
                <a:solidFill>
                  <a:srgbClr val="CC3399"/>
                </a:solidFill>
                <a:latin typeface="NikoshBAN" pitchFamily="2" charset="0"/>
                <a:cs typeface="NikoshBAN" pitchFamily="2" charset="0"/>
              </a:rPr>
              <a:t> </a:t>
            </a:r>
            <a:r>
              <a:rPr lang="bn-IN" sz="2400" b="1" kern="0" dirty="0" smtClean="0">
                <a:solidFill>
                  <a:srgbClr val="CC3399"/>
                </a:solidFill>
                <a:latin typeface="NikoshBAN" pitchFamily="2" charset="0"/>
                <a:cs typeface="NikoshBAN" pitchFamily="2" charset="0"/>
              </a:rPr>
              <a:t> </a:t>
            </a:r>
            <a:r>
              <a:rPr lang="bn-IN" sz="2400" b="1" kern="0" dirty="0" smtClean="0">
                <a:solidFill>
                  <a:srgbClr val="FF0000"/>
                </a:solidFill>
                <a:latin typeface="NikoshBAN" pitchFamily="2" charset="0"/>
                <a:cs typeface="NikoshBAN" pitchFamily="2" charset="0"/>
              </a:rPr>
              <a:t>ঋণাত্মক ত্রুটিঃ </a:t>
            </a:r>
            <a:r>
              <a:rPr lang="bn-IN" kern="0" dirty="0" smtClean="0">
                <a:solidFill>
                  <a:prstClr val="black"/>
                </a:solidFill>
                <a:latin typeface="NikoshBAN" pitchFamily="2" charset="0"/>
                <a:cs typeface="NikoshBAN" pitchFamily="2" charset="0"/>
              </a:rPr>
              <a:t>ভার্নিয়ারের শূন্য দাগ মূল স্কেলের শূণ্য দাগের বাম পাশে থাকলে ত্রুটি হবে ঋণাত্মক। </a:t>
            </a:r>
            <a:endParaRPr lang="en-US" kern="0" dirty="0" smtClean="0">
              <a:solidFill>
                <a:sysClr val="windowText" lastClr="000000"/>
              </a:solidFill>
              <a:latin typeface="NikoshBAN" pitchFamily="2" charset="0"/>
              <a:cs typeface="NikoshBAN" pitchFamily="2" charset="0"/>
            </a:endParaRPr>
          </a:p>
        </p:txBody>
      </p:sp>
    </p:spTree>
    <p:extLst>
      <p:ext uri="{BB962C8B-B14F-4D97-AF65-F5344CB8AC3E}">
        <p14:creationId xmlns:p14="http://schemas.microsoft.com/office/powerpoint/2010/main" xmlns="" val="2741842592"/>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repeatCount="2000" autoRev="1" fill="hold" nodeType="clickEffect">
                                  <p:stCondLst>
                                    <p:cond delay="0"/>
                                  </p:stCondLst>
                                  <p:childTnLst>
                                    <p:animMotion origin="layout" path="M -0.00417 -3.7037E-7 L 0.24583 -3.7037E-7 " pathEditMode="relative" rAng="0" ptsTypes="AA">
                                      <p:cBhvr>
                                        <p:cTn id="19" dur="2000" fill="hold"/>
                                        <p:tgtEl>
                                          <p:spTgt spid="4"/>
                                        </p:tgtEl>
                                        <p:attrNameLst>
                                          <p:attrName>ppt_x</p:attrName>
                                          <p:attrName>ppt_y</p:attrName>
                                        </p:attrNameLst>
                                      </p:cBhvr>
                                      <p:rCtr x="12500" y="0"/>
                                    </p:animMotion>
                                  </p:childTnLst>
                                </p:cTn>
                              </p:par>
                            </p:childTnLst>
                          </p:cTn>
                        </p:par>
                        <p:par>
                          <p:cTn id="20" fill="hold">
                            <p:stCondLst>
                              <p:cond delay="8000"/>
                            </p:stCondLst>
                            <p:childTnLst>
                              <p:par>
                                <p:cTn id="21" presetID="1" presetClass="entr" presetSubtype="0" fill="hold" nodeType="afterEffect">
                                  <p:stCondLst>
                                    <p:cond delay="50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8500"/>
                            </p:stCondLst>
                            <p:childTnLst>
                              <p:par>
                                <p:cTn id="24" presetID="42" presetClass="path" presetSubtype="0" repeatCount="indefinite" autoRev="1" fill="hold" nodeType="afterEffect">
                                  <p:stCondLst>
                                    <p:cond delay="0"/>
                                  </p:stCondLst>
                                  <p:endCondLst>
                                    <p:cond evt="onNext" delay="0">
                                      <p:tgtEl>
                                        <p:sldTgt/>
                                      </p:tgtEl>
                                    </p:cond>
                                  </p:endCondLst>
                                  <p:childTnLst>
                                    <p:animMotion origin="layout" path="M 0.00104 -0.07223 L -1.66667E-6 0.01388 " pathEditMode="relative" rAng="0" ptsTypes="AA">
                                      <p:cBhvr>
                                        <p:cTn id="25" dur="2000" fill="hold"/>
                                        <p:tgtEl>
                                          <p:spTgt spid="17"/>
                                        </p:tgtEl>
                                        <p:attrNameLst>
                                          <p:attrName>ppt_x</p:attrName>
                                          <p:attrName>ppt_y</p:attrName>
                                        </p:attrNameLst>
                                      </p:cBhvr>
                                      <p:rCtr x="-52" y="4306"/>
                                    </p:animMotion>
                                  </p:childTnLst>
                                </p:cTn>
                              </p:par>
                              <p:par>
                                <p:cTn id="26" presetID="22" presetClass="entr" presetSubtype="1" repeatCount="indefinite" fill="hold" nodeType="withEffect">
                                  <p:stCondLst>
                                    <p:cond delay="0"/>
                                  </p:stCondLst>
                                  <p:endCondLst>
                                    <p:cond evt="onNext" delay="0">
                                      <p:tgtEl>
                                        <p:sldTgt/>
                                      </p:tgtEl>
                                    </p:cond>
                                  </p:end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1000"/>
                                        <p:tgtEl>
                                          <p:spTgt spid="2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22" presetClass="entr" presetSubtype="8" fill="hold" grpId="0" nodeType="withEffect">
                                  <p:stCondLst>
                                    <p:cond delay="0"/>
                                  </p:stCondLst>
                                  <p:iterate type="wd">
                                    <p:tmPct val="35000"/>
                                  </p:iterate>
                                  <p:childTnLst>
                                    <p:set>
                                      <p:cBhvr>
                                        <p:cTn id="35" dur="1" fill="hold">
                                          <p:stCondLst>
                                            <p:cond delay="0"/>
                                          </p:stCondLst>
                                        </p:cTn>
                                        <p:tgtEl>
                                          <p:spTgt spid="11"/>
                                        </p:tgtEl>
                                        <p:attrNameLst>
                                          <p:attrName>style.visibility</p:attrName>
                                        </p:attrNameLst>
                                      </p:cBhvr>
                                      <p:to>
                                        <p:strVal val="visible"/>
                                      </p:to>
                                    </p:set>
                                    <p:animEffect transition="in" filter="wipe(left)">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01505" y="989505"/>
            <a:ext cx="9225886" cy="280457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17449667">
            <a:off x="8058812" y="3831121"/>
            <a:ext cx="1252106" cy="1011548"/>
          </a:xfrm>
          <a:prstGeom prst="rect">
            <a:avLst/>
          </a:prstGeom>
        </p:spPr>
      </p:pic>
      <p:cxnSp>
        <p:nvCxnSpPr>
          <p:cNvPr id="8" name="Straight Arrow Connector 7"/>
          <p:cNvCxnSpPr/>
          <p:nvPr/>
        </p:nvCxnSpPr>
        <p:spPr>
          <a:xfrm>
            <a:off x="4421117" y="1544480"/>
            <a:ext cx="0" cy="30480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flipV="1">
            <a:off x="4717179" y="2032655"/>
            <a:ext cx="0" cy="244556"/>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9" name="Rectangle 8"/>
          <p:cNvSpPr/>
          <p:nvPr/>
        </p:nvSpPr>
        <p:spPr>
          <a:xfrm>
            <a:off x="4153793" y="495878"/>
            <a:ext cx="2847254"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1"/>
            <a:r>
              <a:rPr lang="b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hlinkClick r:id="rId5"/>
              </a:rPr>
              <a:t>ভার্নিয়ার ধ্রুবক</a:t>
            </a:r>
            <a:endParaRPr lang="b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endParaRPr>
          </a:p>
        </p:txBody>
      </p:sp>
      <p:sp>
        <p:nvSpPr>
          <p:cNvPr id="4" name="Rectangle 3"/>
          <p:cNvSpPr/>
          <p:nvPr/>
        </p:nvSpPr>
        <p:spPr>
          <a:xfrm>
            <a:off x="355600" y="3446475"/>
            <a:ext cx="11367827" cy="1969770"/>
          </a:xfrm>
          <a:prstGeom prst="rect">
            <a:avLst/>
          </a:prstGeom>
        </p:spPr>
        <p:txBody>
          <a:bodyPr wrap="square">
            <a:spAutoFit/>
          </a:bodyPr>
          <a:lstStyle/>
          <a:p>
            <a:r>
              <a:rPr lang="bn-IN" b="1" u="sng" dirty="0">
                <a:solidFill>
                  <a:srgbClr val="FF0000"/>
                </a:solidFill>
                <a:latin typeface="NikoshBAN" pitchFamily="2" charset="0"/>
                <a:cs typeface="NikoshBAN" pitchFamily="2" charset="0"/>
              </a:rPr>
              <a:t>ভার্নিয়ার </a:t>
            </a:r>
            <a:r>
              <a:rPr lang="bn-IN" b="1" u="sng" dirty="0" smtClean="0">
                <a:solidFill>
                  <a:srgbClr val="FF0000"/>
                </a:solidFill>
                <a:latin typeface="NikoshBAN" pitchFamily="2" charset="0"/>
                <a:cs typeface="NikoshBAN" pitchFamily="2" charset="0"/>
              </a:rPr>
              <a:t>ধ্রুবক</a:t>
            </a:r>
            <a:r>
              <a:rPr lang="en-US" b="1" u="sng" dirty="0" smtClean="0">
                <a:solidFill>
                  <a:srgbClr val="FF0000"/>
                </a:solidFill>
                <a:latin typeface="NikoshBAN" pitchFamily="2" charset="0"/>
                <a:cs typeface="NikoshBAN" pitchFamily="2" charset="0"/>
              </a:rPr>
              <a:t>ঃ</a:t>
            </a:r>
            <a:endParaRPr lang="bn-IN" b="1" u="sng" dirty="0">
              <a:solidFill>
                <a:srgbClr val="FF0000"/>
              </a:solidFill>
              <a:latin typeface="NikoshBAN" pitchFamily="2" charset="0"/>
              <a:cs typeface="NikoshBAN" pitchFamily="2" charset="0"/>
            </a:endParaRPr>
          </a:p>
          <a:p>
            <a:r>
              <a:rPr lang="bn-IN" sz="2400" dirty="0">
                <a:latin typeface="NikoshBAN" pitchFamily="2" charset="0"/>
                <a:cs typeface="NikoshBAN" pitchFamily="2" charset="0"/>
              </a:rPr>
              <a:t>প্রধান স্কেলের ক্ষুদ্রতম এক ভাগের চেয়ে ভার্নিয়ার স্কেলের এক ভাগ ঠিক কতটুকু ছোট তার পরিমাণকে ভার্নিয়ার ধ্রুবক </a:t>
            </a:r>
            <a:r>
              <a:rPr lang="bn-IN" sz="2400" dirty="0" smtClean="0">
                <a:latin typeface="NikoshBAN" pitchFamily="2" charset="0"/>
                <a:cs typeface="NikoshBAN" pitchFamily="2" charset="0"/>
              </a:rPr>
              <a:t>বলে</a:t>
            </a:r>
            <a:r>
              <a:rPr lang="en-US" sz="2400" dirty="0" smtClean="0">
                <a:latin typeface="NikoshBAN" pitchFamily="2" charset="0"/>
                <a:cs typeface="NikoshBAN" pitchFamily="2" charset="0"/>
              </a:rPr>
              <a:t> </a:t>
            </a:r>
            <a:r>
              <a:rPr lang="bn-IN" sz="2400" dirty="0" smtClean="0">
                <a:latin typeface="NikoshBAN" pitchFamily="2" charset="0"/>
                <a:cs typeface="NikoshBAN" pitchFamily="2" charset="0"/>
              </a:rPr>
              <a:t>।</a:t>
            </a:r>
            <a:r>
              <a:rPr lang="bn-IN" sz="2400" dirty="0">
                <a:latin typeface="NikoshBAN" pitchFamily="2" charset="0"/>
                <a:cs typeface="NikoshBAN" pitchFamily="2" charset="0"/>
              </a:rPr>
              <a:t/>
            </a:r>
            <a:br>
              <a:rPr lang="bn-IN" sz="2400" dirty="0">
                <a:latin typeface="NikoshBAN" pitchFamily="2" charset="0"/>
                <a:cs typeface="NikoshBAN" pitchFamily="2" charset="0"/>
              </a:rPr>
            </a:br>
            <a:r>
              <a:rPr lang="bn-IN" sz="2400" dirty="0">
                <a:latin typeface="NikoshBAN" pitchFamily="2" charset="0"/>
                <a:cs typeface="NikoshBAN" pitchFamily="2" charset="0"/>
              </a:rPr>
              <a:t>এখন প্রধান স্কেলের ক্ষুদ্রতম এক ভাগের দৈর্ঘ্য </a:t>
            </a:r>
            <a:r>
              <a:rPr lang="en-US" sz="3200" dirty="0">
                <a:latin typeface="NikoshBAN" pitchFamily="2" charset="0"/>
                <a:cs typeface="NikoshBAN" pitchFamily="2" charset="0"/>
              </a:rPr>
              <a:t>s</a:t>
            </a:r>
            <a:r>
              <a:rPr lang="en-US" sz="2400" dirty="0">
                <a:latin typeface="NikoshBAN" pitchFamily="2" charset="0"/>
                <a:cs typeface="NikoshBAN" pitchFamily="2" charset="0"/>
              </a:rPr>
              <a:t> </a:t>
            </a:r>
            <a:r>
              <a:rPr lang="bn-IN" sz="2400" dirty="0">
                <a:latin typeface="NikoshBAN" pitchFamily="2" charset="0"/>
                <a:cs typeface="NikoshBAN" pitchFamily="2" charset="0"/>
              </a:rPr>
              <a:t>এবং ভার্নিয়ার স্কেলের ভাগ সংখ্যা</a:t>
            </a:r>
            <a:r>
              <a:rPr lang="bn-IN" sz="3200" dirty="0">
                <a:latin typeface="NikoshBAN" pitchFamily="2" charset="0"/>
                <a:cs typeface="NikoshBAN" pitchFamily="2" charset="0"/>
              </a:rPr>
              <a:t> </a:t>
            </a:r>
            <a:r>
              <a:rPr lang="en-US" sz="3200" dirty="0">
                <a:latin typeface="NikoshBAN" pitchFamily="2" charset="0"/>
                <a:cs typeface="NikoshBAN" pitchFamily="2" charset="0"/>
              </a:rPr>
              <a:t>n </a:t>
            </a:r>
            <a:r>
              <a:rPr lang="bn-IN" sz="2400" dirty="0">
                <a:latin typeface="NikoshBAN" pitchFamily="2" charset="0"/>
                <a:cs typeface="NikoshBAN" pitchFamily="2" charset="0"/>
              </a:rPr>
              <a:t>হলে, ভার্নিয়ার </a:t>
            </a:r>
            <a:r>
              <a:rPr lang="bn-IN" sz="2400" dirty="0" smtClean="0">
                <a:latin typeface="NikoshBAN" pitchFamily="2" charset="0"/>
                <a:cs typeface="NikoshBAN" pitchFamily="2" charset="0"/>
              </a:rPr>
              <a:t>ধ্রুবক</a:t>
            </a:r>
            <a:r>
              <a:rPr lang="en-US" sz="2400" dirty="0" smtClean="0">
                <a:latin typeface="NikoshBAN" pitchFamily="2" charset="0"/>
                <a:cs typeface="NikoshBAN" pitchFamily="2" charset="0"/>
              </a:rPr>
              <a:t>  </a:t>
            </a:r>
            <a:r>
              <a:rPr lang="bn-IN" sz="3200" dirty="0" smtClean="0">
                <a:latin typeface="NikoshBAN" pitchFamily="2" charset="0"/>
                <a:cs typeface="NikoshBAN" pitchFamily="2" charset="0"/>
              </a:rPr>
              <a:t>= </a:t>
            </a:r>
            <a:r>
              <a:rPr lang="en-US" sz="3200" dirty="0" smtClean="0">
                <a:latin typeface="NikoshBAN" pitchFamily="2" charset="0"/>
                <a:cs typeface="NikoshBAN" pitchFamily="2" charset="0"/>
              </a:rPr>
              <a:t>s / n</a:t>
            </a:r>
            <a:r>
              <a:rPr lang="en-US" sz="2400" dirty="0">
                <a:latin typeface="NikoshBAN" pitchFamily="2" charset="0"/>
                <a:cs typeface="NikoshBAN" pitchFamily="2" charset="0"/>
              </a:rPr>
              <a:t/>
            </a:r>
            <a:br>
              <a:rPr lang="en-US" sz="2400" dirty="0">
                <a:latin typeface="NikoshBAN" pitchFamily="2" charset="0"/>
                <a:cs typeface="NikoshBAN" pitchFamily="2" charset="0"/>
              </a:rPr>
            </a:br>
            <a:r>
              <a:rPr lang="bn-IN" sz="2400" dirty="0">
                <a:latin typeface="NikoshBAN" pitchFamily="2" charset="0"/>
                <a:cs typeface="NikoshBAN" pitchFamily="2" charset="0"/>
              </a:rPr>
              <a:t>যেমন: প্রধান স্কেলের ক্ষুদ্রতম এক ভাগের দৈর্ঘ্য 1 মি.মি. এবং ভার্নিয়ার স্কেলের ভাগ সংখ্যা 10 হলে, ভার্নিয়ার ধ্রুবক </a:t>
            </a:r>
            <a:r>
              <a:rPr lang="bn-IN" sz="2400" dirty="0" smtClean="0">
                <a:latin typeface="NikoshBAN" pitchFamily="2" charset="0"/>
                <a:cs typeface="NikoshBAN" pitchFamily="2" charset="0"/>
              </a:rPr>
              <a:t>হবে</a:t>
            </a:r>
            <a:r>
              <a:rPr lang="en-US" sz="2400" dirty="0" smtClean="0">
                <a:latin typeface="NikoshBAN" pitchFamily="2" charset="0"/>
                <a:cs typeface="NikoshBAN" pitchFamily="2" charset="0"/>
              </a:rPr>
              <a:t> </a:t>
            </a:r>
            <a:r>
              <a:rPr lang="bn-IN" sz="2400" dirty="0" smtClean="0">
                <a:latin typeface="NikoshBAN" pitchFamily="2" charset="0"/>
                <a:cs typeface="NikoshBAN" pitchFamily="2" charset="0"/>
              </a:rPr>
              <a:t>= 1</a:t>
            </a:r>
            <a:r>
              <a:rPr lang="en-US" sz="2400" dirty="0" smtClean="0">
                <a:latin typeface="NikoshBAN" pitchFamily="2" charset="0"/>
                <a:cs typeface="NikoshBAN" pitchFamily="2" charset="0"/>
              </a:rPr>
              <a:t> </a:t>
            </a:r>
            <a:r>
              <a:rPr lang="bn-IN" sz="2400" dirty="0" smtClean="0">
                <a:latin typeface="NikoshBAN" pitchFamily="2" charset="0"/>
                <a:cs typeface="NikoshBAN" pitchFamily="2" charset="0"/>
              </a:rPr>
              <a:t>/</a:t>
            </a:r>
            <a:r>
              <a:rPr lang="en-US" sz="2400" dirty="0" smtClean="0">
                <a:latin typeface="NikoshBAN" pitchFamily="2" charset="0"/>
                <a:cs typeface="NikoshBAN" pitchFamily="2" charset="0"/>
              </a:rPr>
              <a:t> </a:t>
            </a:r>
            <a:r>
              <a:rPr lang="bn-IN" sz="2400" dirty="0" smtClean="0">
                <a:latin typeface="NikoshBAN" pitchFamily="2" charset="0"/>
                <a:cs typeface="NikoshBAN" pitchFamily="2" charset="0"/>
              </a:rPr>
              <a:t>10 </a:t>
            </a:r>
            <a:r>
              <a:rPr lang="bn-IN" sz="2400" dirty="0">
                <a:latin typeface="NikoshBAN" pitchFamily="2" charset="0"/>
                <a:cs typeface="NikoshBAN" pitchFamily="2" charset="0"/>
              </a:rPr>
              <a:t>মি.মি</a:t>
            </a:r>
            <a:r>
              <a:rPr lang="bn-IN" sz="2400" dirty="0" smtClean="0">
                <a:latin typeface="NikoshBAN" pitchFamily="2" charset="0"/>
                <a:cs typeface="NikoshBAN" pitchFamily="2" charset="0"/>
              </a:rPr>
              <a:t>.=</a:t>
            </a:r>
            <a:r>
              <a:rPr lang="en-US" sz="2400" dirty="0" smtClean="0">
                <a:latin typeface="NikoshBAN" pitchFamily="2" charset="0"/>
                <a:cs typeface="NikoshBAN" pitchFamily="2" charset="0"/>
              </a:rPr>
              <a:t> </a:t>
            </a:r>
            <a:r>
              <a:rPr lang="bn-IN" sz="2400" dirty="0" smtClean="0">
                <a:latin typeface="NikoshBAN" pitchFamily="2" charset="0"/>
                <a:cs typeface="NikoshBAN" pitchFamily="2" charset="0"/>
              </a:rPr>
              <a:t>0.1 </a:t>
            </a:r>
            <a:r>
              <a:rPr lang="bn-IN" sz="2400" dirty="0">
                <a:latin typeface="NikoshBAN" pitchFamily="2" charset="0"/>
                <a:cs typeface="NikoshBAN" pitchFamily="2" charset="0"/>
              </a:rPr>
              <a:t>মি.মি. বা </a:t>
            </a:r>
            <a:r>
              <a:rPr lang="en-US" sz="2400" dirty="0" smtClean="0">
                <a:latin typeface="NikoshBAN" pitchFamily="2" charset="0"/>
                <a:cs typeface="NikoshBAN" pitchFamily="2" charset="0"/>
              </a:rPr>
              <a:t> </a:t>
            </a:r>
            <a:r>
              <a:rPr lang="bn-IN" sz="2400" dirty="0" smtClean="0">
                <a:latin typeface="NikoshBAN" pitchFamily="2" charset="0"/>
                <a:cs typeface="NikoshBAN" pitchFamily="2" charset="0"/>
              </a:rPr>
              <a:t>0.01 </a:t>
            </a:r>
            <a:r>
              <a:rPr lang="bn-IN" sz="2400" dirty="0">
                <a:latin typeface="NikoshBAN" pitchFamily="2" charset="0"/>
                <a:cs typeface="NikoshBAN" pitchFamily="2" charset="0"/>
              </a:rPr>
              <a:t>সে.মি.।</a:t>
            </a:r>
          </a:p>
        </p:txBody>
      </p:sp>
    </p:spTree>
    <p:extLst>
      <p:ext uri="{BB962C8B-B14F-4D97-AF65-F5344CB8AC3E}">
        <p14:creationId xmlns:p14="http://schemas.microsoft.com/office/powerpoint/2010/main" xmlns="" val="157543413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5" presetClass="path" presetSubtype="0" repeatCount="indefinite" autoRev="1" fill="hold" nodeType="afterEffect">
                                  <p:stCondLst>
                                    <p:cond delay="0"/>
                                  </p:stCondLst>
                                  <p:endCondLst>
                                    <p:cond evt="onNext" delay="0">
                                      <p:tgtEl>
                                        <p:sldTgt/>
                                      </p:tgtEl>
                                    </p:cond>
                                  </p:endCondLst>
                                  <p:childTnLst>
                                    <p:animMotion origin="layout" path="M -0.35379 -0.13066 L -0.43129 -0.12951 " pathEditMode="relative" rAng="0" ptsTypes="AA">
                                      <p:cBhvr>
                                        <p:cTn id="18" dur="1000" fill="hold"/>
                                        <p:tgtEl>
                                          <p:spTgt spid="6"/>
                                        </p:tgtEl>
                                        <p:attrNameLst>
                                          <p:attrName>ppt_x</p:attrName>
                                          <p:attrName>ppt_y</p:attrName>
                                        </p:attrNameLst>
                                      </p:cBhvr>
                                      <p:rCtr x="-39" y="0"/>
                                    </p:animMotion>
                                  </p:childTnLst>
                                </p:cTn>
                              </p:par>
                              <p:par>
                                <p:cTn id="19" presetID="22" presetClass="entr" presetSubtype="8" fill="hold" grpId="0" nodeType="withEffect">
                                  <p:stCondLst>
                                    <p:cond delay="0"/>
                                  </p:stCondLst>
                                  <p:iterate type="wd">
                                    <p:tmPct val="30000"/>
                                  </p:iterate>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par>
                                <p:cTn id="22" presetID="22" presetClass="entr" presetSubtype="1" repeatCount="indefinite" fill="hold" nodeType="withEffect">
                                  <p:stCondLst>
                                    <p:cond delay="0"/>
                                  </p:stCondLst>
                                  <p:endCondLst>
                                    <p:cond evt="onNext" delay="0">
                                      <p:tgtEl>
                                        <p:sldTgt/>
                                      </p:tgtEl>
                                    </p:cond>
                                  </p:end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par>
                                <p:cTn id="25" presetID="22" presetClass="entr" presetSubtype="4" repeatCount="indefinite" fill="hold" nodeType="withEffect">
                                  <p:stCondLst>
                                    <p:cond delay="0"/>
                                  </p:stCondLst>
                                  <p:endCondLst>
                                    <p:cond evt="onNext" delay="0">
                                      <p:tgtEl>
                                        <p:sldTgt/>
                                      </p:tgtEl>
                                    </p:cond>
                                  </p:end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97000" y="361950"/>
            <a:ext cx="7844835" cy="4032629"/>
            <a:chOff x="609600" y="685800"/>
            <a:chExt cx="7061902" cy="685800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23763" t="41944" r="5370"/>
          <a:stretch/>
        </p:blipFill>
        <p:spPr>
          <a:xfrm>
            <a:off x="3113226" y="2068585"/>
            <a:ext cx="4617852" cy="2189518"/>
          </a:xfrm>
          <a:prstGeom prst="rect">
            <a:avLst/>
          </a:prstGeom>
        </p:spPr>
      </p:pic>
      <p:grpSp>
        <p:nvGrpSpPr>
          <p:cNvPr id="8" name="Group 15"/>
          <p:cNvGrpSpPr/>
          <p:nvPr/>
        </p:nvGrpSpPr>
        <p:grpSpPr>
          <a:xfrm>
            <a:off x="2697249" y="2762252"/>
            <a:ext cx="2537625"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9" name="Group 13"/>
            <p:cNvGrpSpPr/>
            <p:nvPr/>
          </p:nvGrpSpPr>
          <p:grpSpPr>
            <a:xfrm>
              <a:off x="6324600" y="4076701"/>
              <a:ext cx="1903219" cy="1295398"/>
              <a:chOff x="6324600" y="4076701"/>
              <a:chExt cx="1903219" cy="1295398"/>
            </a:xfrm>
            <a:grpFill/>
          </p:grpSpPr>
          <p:sp>
            <p:nvSpPr>
              <p:cNvPr id="11" name="Rectangle 10"/>
              <p:cNvSpPr/>
              <p:nvPr/>
            </p:nvSpPr>
            <p:spPr>
              <a:xfrm>
                <a:off x="6324600" y="4114800"/>
                <a:ext cx="990600" cy="1257299"/>
              </a:xfrm>
              <a:prstGeom prst="rect">
                <a:avLst/>
              </a:prstGeom>
              <a:grpFill/>
              <a:ln>
                <a:noFill/>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sp>
            <p:nvSpPr>
              <p:cNvPr id="13" name="Rectangle 12"/>
              <p:cNvSpPr/>
              <p:nvPr/>
            </p:nvSpPr>
            <p:spPr>
              <a:xfrm>
                <a:off x="7084819" y="4076701"/>
                <a:ext cx="1143000" cy="1276350"/>
              </a:xfrm>
              <a:prstGeom prst="rect">
                <a:avLst/>
              </a:prstGeom>
              <a:grpFill/>
              <a:ln>
                <a:noFill/>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grpSp>
        <p:sp>
          <p:nvSpPr>
            <p:cNvPr id="15" name="Rectangle 14"/>
            <p:cNvSpPr/>
            <p:nvPr/>
          </p:nvSpPr>
          <p:spPr>
            <a:xfrm>
              <a:off x="6686550" y="3409949"/>
              <a:ext cx="1143000" cy="1025789"/>
            </a:xfrm>
            <a:prstGeom prst="rect">
              <a:avLst/>
            </a:prstGeom>
            <a:grpFill/>
            <a:ln>
              <a:noFill/>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grpSp>
      <p:cxnSp>
        <p:nvCxnSpPr>
          <p:cNvPr id="29" name="Elbow Connector 28"/>
          <p:cNvCxnSpPr/>
          <p:nvPr/>
        </p:nvCxnSpPr>
        <p:spPr>
          <a:xfrm rot="16200000" flipH="1">
            <a:off x="5041637" y="2717802"/>
            <a:ext cx="2007129" cy="17272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sp>
        <p:nvSpPr>
          <p:cNvPr id="34" name="Rectangle 33"/>
          <p:cNvSpPr/>
          <p:nvPr/>
        </p:nvSpPr>
        <p:spPr>
          <a:xfrm>
            <a:off x="4907048" y="4298620"/>
            <a:ext cx="7284952" cy="64633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1"/>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a:t>
            </a:r>
            <a:r>
              <a:rPr lang="bn-IN" sz="24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প্রধান </a:t>
            </a:r>
            <a:r>
              <a:rPr lang="bn-IN" sz="2400" b="1" dirty="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স্কেল </a:t>
            </a:r>
            <a:r>
              <a:rPr lang="bn-IN" sz="24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পাঠ</a:t>
            </a:r>
            <a:r>
              <a:rPr lang="en-US" sz="24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 = </a:t>
            </a:r>
            <a:r>
              <a:rPr lang="en-US" sz="36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18 mm = 1.8 cm</a:t>
            </a:r>
            <a:endParaRPr lang="bn-IN" sz="3600" b="1" dirty="0">
              <a:ln w="11430"/>
              <a:solidFill>
                <a:srgbClr val="FF0000"/>
              </a:solidFill>
              <a:effectLst>
                <a:outerShdw blurRad="80000" dist="40000" dir="5040000" algn="tl">
                  <a:srgbClr val="000000">
                    <a:alpha val="30000"/>
                  </a:srgbClr>
                </a:outerShdw>
              </a:effectLst>
              <a:latin typeface="NikoshBAN" pitchFamily="2" charset="0"/>
              <a:cs typeface="NikoshBAN" pitchFamily="2" charset="0"/>
            </a:endParaRPr>
          </a:p>
        </p:txBody>
      </p:sp>
      <p:pic>
        <p:nvPicPr>
          <p:cNvPr id="17" name="Picture 16"/>
          <p:cNvPicPr>
            <a:picLocks noChangeAspect="1"/>
          </p:cNvPicPr>
          <p:nvPr/>
        </p:nvPicPr>
        <p:blipFill rotWithShape="1">
          <a:blip r:embed="rId4"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4349889">
            <a:off x="1157914" y="1168586"/>
            <a:ext cx="1136653" cy="918276"/>
          </a:xfrm>
          <a:prstGeom prst="rect">
            <a:avLst/>
          </a:prstGeom>
        </p:spPr>
      </p:pic>
      <p:sp>
        <p:nvSpPr>
          <p:cNvPr id="5" name="Rectangle 4"/>
          <p:cNvSpPr/>
          <p:nvPr/>
        </p:nvSpPr>
        <p:spPr>
          <a:xfrm>
            <a:off x="368491" y="4804068"/>
            <a:ext cx="11095629" cy="954107"/>
          </a:xfrm>
          <a:prstGeom prst="rect">
            <a:avLst/>
          </a:prstGeom>
        </p:spPr>
        <p:txBody>
          <a:bodyPr wrap="square">
            <a:spAutoFit/>
          </a:bodyPr>
          <a:lstStyle/>
          <a:p>
            <a:r>
              <a:rPr lang="bn-IN" sz="2000" b="1" u="sng" dirty="0">
                <a:solidFill>
                  <a:srgbClr val="FF0000"/>
                </a:solidFill>
                <a:latin typeface="NikoshBAN" pitchFamily="2" charset="0"/>
                <a:cs typeface="NikoshBAN" pitchFamily="2" charset="0"/>
              </a:rPr>
              <a:t>প্রধান স্কেল পাঠ</a:t>
            </a:r>
            <a:r>
              <a:rPr lang="en-US" sz="2000" b="1" u="sng" dirty="0">
                <a:solidFill>
                  <a:srgbClr val="FF0000"/>
                </a:solidFill>
                <a:latin typeface="NikoshBAN" pitchFamily="2" charset="0"/>
                <a:cs typeface="NikoshBAN" pitchFamily="2" charset="0"/>
              </a:rPr>
              <a:t>ঃ</a:t>
            </a:r>
            <a:endParaRPr lang="bn-IN" sz="2000" b="1" u="sng" dirty="0">
              <a:solidFill>
                <a:srgbClr val="FF0000"/>
              </a:solidFill>
              <a:latin typeface="NikoshBAN" pitchFamily="2" charset="0"/>
              <a:cs typeface="NikoshBAN" pitchFamily="2" charset="0"/>
            </a:endParaRPr>
          </a:p>
          <a:p>
            <a:r>
              <a:rPr lang="bn-IN" dirty="0">
                <a:latin typeface="NikoshBAN" pitchFamily="2" charset="0"/>
                <a:cs typeface="NikoshBAN" pitchFamily="2" charset="0"/>
              </a:rPr>
              <a:t>মনেকরি, যে বস্তুটির দৈর্ঘ্য নির্ণয় করতে হবে তার একটি প্রান্ত প্রধান স্কেলের শূন্য দাগের সাথে মিলে আছে। এ অবস্থায় ভার্নিয়ার স্কেলের সাথে সংযুক্ত চোয়ালটিকে বস্তুটির অপর প্রান্তে স্পর্শ করাতে হবে। যদি বস্তুটির অপর প্রান্তটি প্রধান স্কেলের </a:t>
            </a:r>
            <a:r>
              <a:rPr lang="en-US" dirty="0">
                <a:latin typeface="NikoshBAN" pitchFamily="2" charset="0"/>
                <a:cs typeface="NikoshBAN" pitchFamily="2" charset="0"/>
              </a:rPr>
              <a:t>M </a:t>
            </a:r>
            <a:r>
              <a:rPr lang="bn-IN" dirty="0">
                <a:latin typeface="NikoshBAN" pitchFamily="2" charset="0"/>
                <a:cs typeface="NikoshBAN" pitchFamily="2" charset="0"/>
              </a:rPr>
              <a:t>মি.মি. দাগ অতিক্রম করে (ধরি), তবে এটিই হবে ভার্নিয়ার পাঠ।</a:t>
            </a:r>
          </a:p>
        </p:txBody>
      </p:sp>
      <p:sp>
        <p:nvSpPr>
          <p:cNvPr id="7" name="Rectangle 6"/>
          <p:cNvSpPr/>
          <p:nvPr/>
        </p:nvSpPr>
        <p:spPr>
          <a:xfrm>
            <a:off x="4703848" y="511889"/>
            <a:ext cx="2491388"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a:t>
            </a:r>
            <a:r>
              <a:rPr lang="bn-IN" sz="36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প্রধান স্কেল পাঠ</a:t>
            </a:r>
            <a:r>
              <a:rPr lang="en-US" sz="36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a:t>
            </a:r>
          </a:p>
        </p:txBody>
      </p:sp>
    </p:spTree>
    <p:extLst>
      <p:ext uri="{BB962C8B-B14F-4D97-AF65-F5344CB8AC3E}">
        <p14:creationId xmlns:p14="http://schemas.microsoft.com/office/powerpoint/2010/main" xmlns="" val="292548764"/>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3.05556E-6 1.85185E-6 L 0.1585 0.00787 " pathEditMode="relative" rAng="0" ptsTypes="AA">
                                      <p:cBhvr>
                                        <p:cTn id="19" dur="2000" fill="hold"/>
                                        <p:tgtEl>
                                          <p:spTgt spid="4"/>
                                        </p:tgtEl>
                                        <p:attrNameLst>
                                          <p:attrName>ppt_x</p:attrName>
                                          <p:attrName>ppt_y</p:attrName>
                                        </p:attrNameLst>
                                      </p:cBhvr>
                                      <p:rCtr x="7917" y="394"/>
                                    </p:animMotion>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2000"/>
                            </p:stCondLst>
                            <p:childTnLst>
                              <p:par>
                                <p:cTn id="24" presetID="22" presetClass="entr" presetSubtype="1" repeatCount="indefinite" fill="hold" nodeType="afterEffect">
                                  <p:stCondLst>
                                    <p:cond delay="0"/>
                                  </p:stCondLst>
                                  <p:endCondLst>
                                    <p:cond evt="onNext" delay="0">
                                      <p:tgtEl>
                                        <p:sldTgt/>
                                      </p:tgtEl>
                                    </p:cond>
                                  </p:end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1000"/>
                                        <p:tgtEl>
                                          <p:spTgt spid="29"/>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par>
                          <p:cTn id="33" fill="hold">
                            <p:stCondLst>
                              <p:cond delay="3500"/>
                            </p:stCondLst>
                            <p:childTnLst>
                              <p:par>
                                <p:cTn id="34" presetID="1"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3500"/>
                            </p:stCondLst>
                            <p:childTnLst>
                              <p:par>
                                <p:cTn id="37" presetID="63" presetClass="path" presetSubtype="0" repeatCount="indefinite" autoRev="1" fill="hold" nodeType="afterEffect">
                                  <p:stCondLst>
                                    <p:cond delay="0"/>
                                  </p:stCondLst>
                                  <p:endCondLst>
                                    <p:cond evt="onNext" delay="0">
                                      <p:tgtEl>
                                        <p:sldTgt/>
                                      </p:tgtEl>
                                    </p:cond>
                                  </p:endCondLst>
                                  <p:childTnLst>
                                    <p:animMotion origin="layout" path="M 0.11458 0.01551 L 0.26458 0.01551 " pathEditMode="relative" rAng="0" ptsTypes="AA">
                                      <p:cBhvr>
                                        <p:cTn id="38" dur="2000" fill="hold"/>
                                        <p:tgtEl>
                                          <p:spTgt spid="17"/>
                                        </p:tgtEl>
                                        <p:attrNameLst>
                                          <p:attrName>ppt_x</p:attrName>
                                          <p:attrName>ppt_y</p:attrName>
                                        </p:attrNameLst>
                                      </p:cBhvr>
                                      <p:rCtr x="7500" y="0"/>
                                    </p:animMotion>
                                  </p:childTnLst>
                                </p:cTn>
                              </p:par>
                              <p:par>
                                <p:cTn id="39" presetID="22" presetClass="entr" presetSubtype="8" fill="hold" grpId="0" nodeType="withEffect">
                                  <p:stCondLst>
                                    <p:cond delay="0"/>
                                  </p:stCondLst>
                                  <p:iterate type="wd">
                                    <p:tmPct val="35000"/>
                                  </p:iterate>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51591" y="0"/>
            <a:ext cx="7844835" cy="4724400"/>
            <a:chOff x="609600" y="685800"/>
            <a:chExt cx="7061902" cy="685800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23763" t="41944" r="5370"/>
          <a:stretch/>
        </p:blipFill>
        <p:spPr>
          <a:xfrm>
            <a:off x="3085931" y="1918465"/>
            <a:ext cx="4617852" cy="2762779"/>
          </a:xfrm>
          <a:prstGeom prst="rect">
            <a:avLst/>
          </a:prstGeom>
        </p:spPr>
      </p:pic>
      <p:grpSp>
        <p:nvGrpSpPr>
          <p:cNvPr id="6" name="Group 15"/>
          <p:cNvGrpSpPr/>
          <p:nvPr/>
        </p:nvGrpSpPr>
        <p:grpSpPr>
          <a:xfrm>
            <a:off x="2751840" y="2571190"/>
            <a:ext cx="2537625"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7" name="Group 13"/>
            <p:cNvGrpSpPr/>
            <p:nvPr/>
          </p:nvGrpSpPr>
          <p:grpSpPr>
            <a:xfrm>
              <a:off x="6324600" y="4076701"/>
              <a:ext cx="1903219" cy="1295398"/>
              <a:chOff x="6324600" y="4076701"/>
              <a:chExt cx="1903219" cy="1295398"/>
            </a:xfrm>
            <a:grpFill/>
          </p:grpSpPr>
          <p:sp>
            <p:nvSpPr>
              <p:cNvPr id="11" name="Rectangle 10"/>
              <p:cNvSpPr/>
              <p:nvPr/>
            </p:nvSpPr>
            <p:spPr>
              <a:xfrm>
                <a:off x="6324600" y="4114800"/>
                <a:ext cx="990600" cy="1257299"/>
              </a:xfrm>
              <a:prstGeom prst="rect">
                <a:avLst/>
              </a:prstGeom>
              <a:grpFill/>
              <a:ln>
                <a:noFill/>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sp>
            <p:nvSpPr>
              <p:cNvPr id="13" name="Rectangle 12"/>
              <p:cNvSpPr/>
              <p:nvPr/>
            </p:nvSpPr>
            <p:spPr>
              <a:xfrm>
                <a:off x="7084819" y="4076701"/>
                <a:ext cx="1143000" cy="1276350"/>
              </a:xfrm>
              <a:prstGeom prst="rect">
                <a:avLst/>
              </a:prstGeom>
              <a:grpFill/>
              <a:ln>
                <a:noFill/>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grpSp>
        <p:sp>
          <p:nvSpPr>
            <p:cNvPr id="15" name="Rectangle 14"/>
            <p:cNvSpPr/>
            <p:nvPr/>
          </p:nvSpPr>
          <p:spPr>
            <a:xfrm>
              <a:off x="6686550" y="3409949"/>
              <a:ext cx="1143000" cy="1025789"/>
            </a:xfrm>
            <a:prstGeom prst="rect">
              <a:avLst/>
            </a:prstGeom>
            <a:grpFill/>
            <a:ln>
              <a:noFill/>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grpSp>
      <p:cxnSp>
        <p:nvCxnSpPr>
          <p:cNvPr id="29" name="Elbow Connector 28"/>
          <p:cNvCxnSpPr/>
          <p:nvPr/>
        </p:nvCxnSpPr>
        <p:spPr>
          <a:xfrm rot="16200000" flipH="1">
            <a:off x="8051348" y="1953535"/>
            <a:ext cx="2007129" cy="17272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4"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4349889">
            <a:off x="4613159" y="1252979"/>
            <a:ext cx="1136653" cy="918276"/>
          </a:xfrm>
          <a:prstGeom prst="rect">
            <a:avLst/>
          </a:prstGeom>
        </p:spPr>
      </p:pic>
      <p:sp>
        <p:nvSpPr>
          <p:cNvPr id="9" name="Rectangle 8"/>
          <p:cNvSpPr/>
          <p:nvPr/>
        </p:nvSpPr>
        <p:spPr>
          <a:xfrm>
            <a:off x="4434037" y="430132"/>
            <a:ext cx="2180405"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as-IN" sz="28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ভার্নিয়ার সমপাতন</a:t>
            </a:r>
            <a:endParaRPr lang="en-US" sz="28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endParaRPr>
          </a:p>
        </p:txBody>
      </p:sp>
      <p:sp>
        <p:nvSpPr>
          <p:cNvPr id="10" name="Rectangle 9"/>
          <p:cNvSpPr/>
          <p:nvPr/>
        </p:nvSpPr>
        <p:spPr>
          <a:xfrm>
            <a:off x="530370" y="4692556"/>
            <a:ext cx="11001990" cy="923330"/>
          </a:xfrm>
          <a:prstGeom prst="rect">
            <a:avLst/>
          </a:prstGeom>
        </p:spPr>
        <p:txBody>
          <a:bodyPr wrap="square">
            <a:spAutoFit/>
          </a:bodyPr>
          <a:lstStyle/>
          <a:p>
            <a:r>
              <a:rPr lang="as-IN" u="sng" dirty="0">
                <a:solidFill>
                  <a:srgbClr val="FF0000"/>
                </a:solidFill>
                <a:latin typeface="NikoshBAN" pitchFamily="2" charset="0"/>
                <a:cs typeface="NikoshBAN" pitchFamily="2" charset="0"/>
              </a:rPr>
              <a:t>ভার্নিয়ার সমপাতন</a:t>
            </a:r>
            <a:r>
              <a:rPr lang="en-US" u="sng" dirty="0">
                <a:solidFill>
                  <a:srgbClr val="FF0000"/>
                </a:solidFill>
                <a:latin typeface="NikoshBAN" pitchFamily="2" charset="0"/>
                <a:cs typeface="NikoshBAN" pitchFamily="2" charset="0"/>
              </a:rPr>
              <a:t>ঃ</a:t>
            </a:r>
            <a:endParaRPr lang="as-IN" u="sng" dirty="0">
              <a:solidFill>
                <a:srgbClr val="FF0000"/>
              </a:solidFill>
              <a:latin typeface="NikoshBAN" pitchFamily="2" charset="0"/>
              <a:cs typeface="NikoshBAN" pitchFamily="2" charset="0"/>
            </a:endParaRPr>
          </a:p>
          <a:p>
            <a:r>
              <a:rPr lang="as-IN" dirty="0">
                <a:latin typeface="NikoshBAN" pitchFamily="2" charset="0"/>
                <a:cs typeface="NikoshBAN" pitchFamily="2" charset="0"/>
              </a:rPr>
              <a:t>দেখতে হবে উপরিউক্ত অবস্থায় ভার্নিয়ারের কোন দাগটি প্রধান স্কেলের কোন দাগের সাথে মিলেছে বা সবচেয়ে কাছাকাছি রয়েছে। এ দাগটিই হবে ভার্নিয়ার সমপাতন।</a:t>
            </a:r>
          </a:p>
        </p:txBody>
      </p:sp>
      <p:sp>
        <p:nvSpPr>
          <p:cNvPr id="12" name="Rectangle 11"/>
          <p:cNvSpPr/>
          <p:nvPr/>
        </p:nvSpPr>
        <p:spPr>
          <a:xfrm>
            <a:off x="8563591" y="3875296"/>
            <a:ext cx="1887055" cy="4616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as-IN" b="1" dirty="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ভার্নিয়ার </a:t>
            </a:r>
            <a:r>
              <a:rPr lang="as-IN"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সমপাতন</a:t>
            </a:r>
            <a:r>
              <a:rPr lang="en-US"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 = </a:t>
            </a:r>
            <a:r>
              <a:rPr lang="en-US" sz="24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8</a:t>
            </a:r>
            <a:endParaRPr lang="en-US" sz="2400" b="1" dirty="0">
              <a:ln w="11430"/>
              <a:solidFill>
                <a:srgbClr val="FF0000"/>
              </a:solidFill>
              <a:effectLst>
                <a:outerShdw blurRad="80000" dist="40000" dir="5040000" algn="tl">
                  <a:srgbClr val="000000">
                    <a:alpha val="30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xmlns="" val="143579681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3.05556E-6 1.85185E-6 L 0.1585 0.00787 " pathEditMode="relative" rAng="0" ptsTypes="AA">
                                      <p:cBhvr>
                                        <p:cTn id="19" dur="2000" fill="hold"/>
                                        <p:tgtEl>
                                          <p:spTgt spid="4"/>
                                        </p:tgtEl>
                                        <p:attrNameLst>
                                          <p:attrName>ppt_x</p:attrName>
                                          <p:attrName>ppt_y</p:attrName>
                                        </p:attrNameLst>
                                      </p:cBhvr>
                                      <p:rCtr x="7917" y="394"/>
                                    </p:animMotion>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par>
                          <p:cTn id="23" fill="hold">
                            <p:stCondLst>
                              <p:cond delay="2000"/>
                            </p:stCondLst>
                            <p:childTnLst>
                              <p:par>
                                <p:cTn id="24" presetID="22" presetClass="entr" presetSubtype="1" repeatCount="indefinite" fill="hold" nodeType="afterEffect">
                                  <p:stCondLst>
                                    <p:cond delay="0"/>
                                  </p:stCondLst>
                                  <p:endCondLst>
                                    <p:cond evt="onNext" delay="0">
                                      <p:tgtEl>
                                        <p:sldTgt/>
                                      </p:tgtEl>
                                    </p:cond>
                                  </p:end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1000"/>
                                        <p:tgtEl>
                                          <p:spTgt spid="29"/>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3500"/>
                            </p:stCondLst>
                            <p:childTnLst>
                              <p:par>
                                <p:cTn id="34" presetID="1"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3500"/>
                            </p:stCondLst>
                            <p:childTnLst>
                              <p:par>
                                <p:cTn id="37" presetID="63" presetClass="path" presetSubtype="0" repeatCount="indefinite" autoRev="1" fill="hold" nodeType="afterEffect">
                                  <p:stCondLst>
                                    <p:cond delay="0"/>
                                  </p:stCondLst>
                                  <p:endCondLst>
                                    <p:cond evt="onNext" delay="0">
                                      <p:tgtEl>
                                        <p:sldTgt/>
                                      </p:tgtEl>
                                    </p:cond>
                                  </p:endCondLst>
                                  <p:childTnLst>
                                    <p:animMotion origin="layout" path="M -0.00625 2.59259E-6 L 0.26598 0.00301 " pathEditMode="relative" rAng="0" ptsTypes="AA">
                                      <p:cBhvr>
                                        <p:cTn id="38" dur="2000" fill="hold"/>
                                        <p:tgtEl>
                                          <p:spTgt spid="17"/>
                                        </p:tgtEl>
                                        <p:attrNameLst>
                                          <p:attrName>ppt_x</p:attrName>
                                          <p:attrName>ppt_y</p:attrName>
                                        </p:attrNameLst>
                                      </p:cBhvr>
                                      <p:rCtr x="13611" y="139"/>
                                    </p:animMotion>
                                  </p:childTnLst>
                                </p:cTn>
                              </p:par>
                              <p:par>
                                <p:cTn id="39" presetID="22" presetClass="entr" presetSubtype="8" fill="hold" grpId="0" nodeType="withEffect">
                                  <p:stCondLst>
                                    <p:cond delay="0"/>
                                  </p:stCondLst>
                                  <p:iterate type="wd">
                                    <p:tmPct val="35000"/>
                                  </p:iterate>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97000" y="361950"/>
            <a:ext cx="7844835" cy="4724400"/>
            <a:chOff x="609600" y="685800"/>
            <a:chExt cx="7061902" cy="6858000"/>
          </a:xfrm>
        </p:grpSpPr>
        <p:pic>
          <p:nvPicPr>
            <p:cNvPr id="2" name="Picture 1"/>
            <p:cNvPicPr>
              <a:picLocks noChangeAspect="1"/>
            </p:cNvPicPr>
            <p:nvPr/>
          </p:nvPicPr>
          <p:blipFill rotWithShape="1">
            <a:blip r:embed="rId4">
              <a:extLst>
                <a:ext uri="{28A0092B-C50C-407E-A947-70E740481C1C}">
                  <a14:useLocalDpi xmlns:a14="http://schemas.microsoft.com/office/drawing/2010/main" xmlns=""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xmlns=""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4">
            <a:extLst>
              <a:ext uri="{28A0092B-C50C-407E-A947-70E740481C1C}">
                <a14:useLocalDpi xmlns:a14="http://schemas.microsoft.com/office/drawing/2010/main" xmlns="" val="0"/>
              </a:ext>
            </a:extLst>
          </a:blip>
          <a:srcRect l="23763" t="41944" r="5370"/>
          <a:stretch/>
        </p:blipFill>
        <p:spPr>
          <a:xfrm>
            <a:off x="2976749" y="2273300"/>
            <a:ext cx="4617852" cy="2762779"/>
          </a:xfrm>
          <a:prstGeom prst="rect">
            <a:avLst/>
          </a:prstGeom>
        </p:spPr>
      </p:pic>
      <p:grpSp>
        <p:nvGrpSpPr>
          <p:cNvPr id="9" name="Group 15"/>
          <p:cNvGrpSpPr/>
          <p:nvPr/>
        </p:nvGrpSpPr>
        <p:grpSpPr>
          <a:xfrm>
            <a:off x="2697249" y="2762252"/>
            <a:ext cx="2537625"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10" name="Group 13"/>
            <p:cNvGrpSpPr/>
            <p:nvPr/>
          </p:nvGrpSpPr>
          <p:grpSpPr>
            <a:xfrm>
              <a:off x="6324600" y="4076701"/>
              <a:ext cx="1903219" cy="1295398"/>
              <a:chOff x="6324600" y="4076701"/>
              <a:chExt cx="1903219" cy="1295398"/>
            </a:xfrm>
            <a:grpFill/>
          </p:grpSpPr>
          <p:sp>
            <p:nvSpPr>
              <p:cNvPr id="11" name="Rectangle 10"/>
              <p:cNvSpPr/>
              <p:nvPr/>
            </p:nvSpPr>
            <p:spPr>
              <a:xfrm>
                <a:off x="6324600" y="4114800"/>
                <a:ext cx="990600" cy="1257299"/>
              </a:xfrm>
              <a:prstGeom prst="rect">
                <a:avLst/>
              </a:prstGeom>
              <a:grpFill/>
              <a:ln>
                <a:noFill/>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sp>
            <p:nvSpPr>
              <p:cNvPr id="13" name="Rectangle 12"/>
              <p:cNvSpPr/>
              <p:nvPr/>
            </p:nvSpPr>
            <p:spPr>
              <a:xfrm>
                <a:off x="7084819" y="4076701"/>
                <a:ext cx="1143000" cy="1276350"/>
              </a:xfrm>
              <a:prstGeom prst="rect">
                <a:avLst/>
              </a:prstGeom>
              <a:grpFill/>
              <a:ln>
                <a:noFill/>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grpSp>
        <p:sp>
          <p:nvSpPr>
            <p:cNvPr id="15" name="Rectangle 14"/>
            <p:cNvSpPr/>
            <p:nvPr/>
          </p:nvSpPr>
          <p:spPr>
            <a:xfrm>
              <a:off x="6686550" y="3409949"/>
              <a:ext cx="1143000" cy="1025789"/>
            </a:xfrm>
            <a:prstGeom prst="rect">
              <a:avLst/>
            </a:prstGeom>
            <a:grpFill/>
            <a:ln>
              <a:noFill/>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grpSp>
      <p:cxnSp>
        <p:nvCxnSpPr>
          <p:cNvPr id="29" name="Elbow Connector 28"/>
          <p:cNvCxnSpPr/>
          <p:nvPr/>
        </p:nvCxnSpPr>
        <p:spPr>
          <a:xfrm rot="16200000" flipH="1">
            <a:off x="8419837" y="2717802"/>
            <a:ext cx="2007129" cy="17272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5"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4349889">
            <a:off x="4544920" y="1348508"/>
            <a:ext cx="1136653" cy="918276"/>
          </a:xfrm>
          <a:prstGeom prst="rect">
            <a:avLst/>
          </a:prstGeom>
        </p:spPr>
      </p:pic>
      <p:sp>
        <p:nvSpPr>
          <p:cNvPr id="12" name="Rectangle 11"/>
          <p:cNvSpPr/>
          <p:nvPr/>
        </p:nvSpPr>
        <p:spPr>
          <a:xfrm>
            <a:off x="8509000" y="4584972"/>
            <a:ext cx="1887055" cy="4616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as-IN" b="1" dirty="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ভার্নিয়ার </a:t>
            </a:r>
            <a:r>
              <a:rPr lang="as-IN"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সমপাতন</a:t>
            </a:r>
            <a:r>
              <a:rPr lang="en-US"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 = </a:t>
            </a:r>
            <a:r>
              <a:rPr lang="en-US" sz="24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8</a:t>
            </a:r>
            <a:endParaRPr lang="en-US" sz="2400" b="1" dirty="0">
              <a:ln w="11430"/>
              <a:solidFill>
                <a:srgbClr val="FF0000"/>
              </a:solidFill>
              <a:effectLst>
                <a:outerShdw blurRad="80000" dist="40000" dir="5040000" algn="tl">
                  <a:srgbClr val="000000">
                    <a:alpha val="30000"/>
                  </a:srgbClr>
                </a:outerShdw>
              </a:effectLst>
              <a:latin typeface="NikoshBAN" pitchFamily="2" charset="0"/>
              <a:cs typeface="NikoshBAN" pitchFamily="2" charset="0"/>
            </a:endParaRPr>
          </a:p>
        </p:txBody>
      </p:sp>
      <p:sp>
        <p:nvSpPr>
          <p:cNvPr id="5" name="Rectangle 4"/>
          <p:cNvSpPr/>
          <p:nvPr/>
        </p:nvSpPr>
        <p:spPr>
          <a:xfrm>
            <a:off x="4948734" y="510812"/>
            <a:ext cx="2396810"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28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বস্তুর দৈর্ঘ্য নির্ণয় সূত্র</a:t>
            </a:r>
          </a:p>
        </p:txBody>
      </p:sp>
      <p:cxnSp>
        <p:nvCxnSpPr>
          <p:cNvPr id="8" name="Elbow Connector 7"/>
          <p:cNvCxnSpPr/>
          <p:nvPr/>
        </p:nvCxnSpPr>
        <p:spPr>
          <a:xfrm rot="16200000" flipH="1">
            <a:off x="5212862" y="2532638"/>
            <a:ext cx="1708151" cy="1760973"/>
          </a:xfrm>
          <a:prstGeom prst="bentConnector3">
            <a:avLst/>
          </a:prstGeom>
          <a:ln>
            <a:tailEnd type="arrow"/>
          </a:ln>
        </p:spPr>
        <p:style>
          <a:lnRef idx="3">
            <a:schemeClr val="accent6"/>
          </a:lnRef>
          <a:fillRef idx="0">
            <a:schemeClr val="accent6"/>
          </a:fillRef>
          <a:effectRef idx="2">
            <a:schemeClr val="accent6"/>
          </a:effectRef>
          <a:fontRef idx="minor">
            <a:schemeClr val="tx1"/>
          </a:fontRef>
        </p:style>
      </p:cxnSp>
      <p:sp>
        <p:nvSpPr>
          <p:cNvPr id="20" name="Rectangle 19"/>
          <p:cNvSpPr/>
          <p:nvPr/>
        </p:nvSpPr>
        <p:spPr>
          <a:xfrm>
            <a:off x="6045497" y="4128885"/>
            <a:ext cx="4199860" cy="64633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bn-IN" sz="2400" b="1" dirty="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প্রধান স্কেল </a:t>
            </a:r>
            <a:r>
              <a:rPr lang="bn-IN" sz="24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পাঠ</a:t>
            </a:r>
            <a:r>
              <a:rPr lang="en-US" sz="24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 </a:t>
            </a:r>
            <a:r>
              <a:rPr lang="en-US" sz="3600" b="1" dirty="0" smtClean="0">
                <a:ln w="11430"/>
                <a:solidFill>
                  <a:srgbClr val="FF0000"/>
                </a:solidFill>
                <a:effectLst>
                  <a:outerShdw blurRad="80000" dist="40000" dir="5040000" algn="tl">
                    <a:srgbClr val="000000">
                      <a:alpha val="30000"/>
                    </a:srgbClr>
                  </a:outerShdw>
                </a:effectLst>
                <a:latin typeface="NikoshBAN" pitchFamily="2" charset="0"/>
                <a:cs typeface="NikoshBAN" pitchFamily="2" charset="0"/>
              </a:rPr>
              <a:t>= 18 mm</a:t>
            </a:r>
            <a:endParaRPr lang="en-US" sz="3600" b="1" dirty="0">
              <a:ln w="11430"/>
              <a:solidFill>
                <a:srgbClr val="FF0000"/>
              </a:solidFill>
              <a:effectLst>
                <a:outerShdw blurRad="80000" dist="40000" dir="5040000" algn="tl">
                  <a:srgbClr val="000000">
                    <a:alpha val="30000"/>
                  </a:srgbClr>
                </a:outerShdw>
              </a:effectLst>
              <a:latin typeface="NikoshBAN" pitchFamily="2" charset="0"/>
              <a:cs typeface="NikoshBAN" pitchFamily="2" charset="0"/>
            </a:endParaRPr>
          </a:p>
        </p:txBody>
      </p:sp>
      <p:pic>
        <p:nvPicPr>
          <p:cNvPr id="23" name="Picture 22"/>
          <p:cNvPicPr>
            <a:picLocks noChangeAspect="1"/>
          </p:cNvPicPr>
          <p:nvPr/>
        </p:nvPicPr>
        <p:blipFill rotWithShape="1">
          <a:blip r:embed="rId5" cstate="print">
            <a:extLst>
              <a:ext uri="{BEBA8EAE-BF5A-486C-A8C5-ECC9F3942E4B}">
                <a14:imgProps xmlns:a14="http://schemas.microsoft.com/office/drawing/2010/main" xmlns="">
                  <a14:imgLayer r:embed="">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xmlns="" val="0"/>
              </a:ext>
            </a:extLst>
          </a:blip>
          <a:srcRect t="17665" r="36800" b="20060"/>
          <a:stretch/>
        </p:blipFill>
        <p:spPr>
          <a:xfrm rot="4349889">
            <a:off x="2560823" y="1168585"/>
            <a:ext cx="1136653" cy="918276"/>
          </a:xfrm>
          <a:prstGeom prst="rect">
            <a:avLst/>
          </a:prstGeom>
        </p:spPr>
      </p:pic>
      <p:sp>
        <p:nvSpPr>
          <p:cNvPr id="26" name="Rectangle 25"/>
          <p:cNvSpPr/>
          <p:nvPr/>
        </p:nvSpPr>
        <p:spPr>
          <a:xfrm>
            <a:off x="304800" y="5086351"/>
            <a:ext cx="11836400" cy="369332"/>
          </a:xfrm>
          <a:prstGeom prst="rect">
            <a:avLst/>
          </a:prstGeom>
        </p:spPr>
        <p:txBody>
          <a:bodyPr wrap="square">
            <a:spAutoFit/>
          </a:bodyPr>
          <a:lstStyle/>
          <a:p>
            <a:pPr lvl="0"/>
            <a:r>
              <a:rPr lang="en-US" dirty="0" smtClean="0">
                <a:solidFill>
                  <a:prstClr val="black"/>
                </a:solidFill>
                <a:latin typeface="NikoshBAN" pitchFamily="2" charset="0"/>
                <a:cs typeface="NikoshBAN" pitchFamily="2" charset="0"/>
              </a:rPr>
              <a:t> </a:t>
            </a:r>
            <a:r>
              <a:rPr lang="bn-IN" dirty="0" smtClean="0">
                <a:solidFill>
                  <a:prstClr val="black"/>
                </a:solidFill>
                <a:latin typeface="NikoshBAN" pitchFamily="2" charset="0"/>
                <a:cs typeface="NikoshBAN" pitchFamily="2" charset="0"/>
              </a:rPr>
              <a:t>বস্তুর দৈর্ঘ্য</a:t>
            </a:r>
            <a:r>
              <a:rPr lang="en-US" dirty="0" smtClean="0">
                <a:solidFill>
                  <a:prstClr val="black"/>
                </a:solidFill>
                <a:latin typeface="NikoshBAN" pitchFamily="2" charset="0"/>
                <a:cs typeface="NikoshBAN" pitchFamily="2" charset="0"/>
              </a:rPr>
              <a:t> </a:t>
            </a:r>
            <a:r>
              <a:rPr lang="bn-IN" dirty="0" smtClean="0">
                <a:solidFill>
                  <a:prstClr val="black"/>
                </a:solidFill>
                <a:latin typeface="NikoshBAN" pitchFamily="2" charset="0"/>
                <a:cs typeface="NikoshBAN" pitchFamily="2" charset="0"/>
              </a:rPr>
              <a:t>= </a:t>
            </a:r>
            <a:r>
              <a:rPr lang="bn-IN" dirty="0">
                <a:solidFill>
                  <a:prstClr val="black"/>
                </a:solidFill>
                <a:latin typeface="NikoshBAN" pitchFamily="2" charset="0"/>
                <a:cs typeface="NikoshBAN" pitchFamily="2" charset="0"/>
              </a:rPr>
              <a:t>প্রধান স্কেল পাঠ (</a:t>
            </a:r>
            <a:r>
              <a:rPr lang="en-US" dirty="0">
                <a:solidFill>
                  <a:prstClr val="black"/>
                </a:solidFill>
                <a:latin typeface="NikoshBAN" pitchFamily="2" charset="0"/>
                <a:cs typeface="NikoshBAN" pitchFamily="2" charset="0"/>
              </a:rPr>
              <a:t>M</a:t>
            </a:r>
            <a:r>
              <a:rPr lang="en-US" dirty="0" smtClean="0">
                <a:solidFill>
                  <a:prstClr val="black"/>
                </a:solidFill>
                <a:latin typeface="NikoshBAN" pitchFamily="2" charset="0"/>
                <a:cs typeface="NikoshBAN" pitchFamily="2" charset="0"/>
              </a:rPr>
              <a:t>) + </a:t>
            </a:r>
            <a:r>
              <a:rPr lang="bn-IN" dirty="0">
                <a:solidFill>
                  <a:prstClr val="black"/>
                </a:solidFill>
                <a:latin typeface="NikoshBAN" pitchFamily="2" charset="0"/>
                <a:cs typeface="NikoshBAN" pitchFamily="2" charset="0"/>
              </a:rPr>
              <a:t>ভার্নিয়ার সমপাতন(</a:t>
            </a:r>
            <a:r>
              <a:rPr lang="en-US" dirty="0">
                <a:solidFill>
                  <a:prstClr val="black"/>
                </a:solidFill>
                <a:latin typeface="NikoshBAN" pitchFamily="2" charset="0"/>
                <a:cs typeface="NikoshBAN" pitchFamily="2" charset="0"/>
              </a:rPr>
              <a:t>V</a:t>
            </a:r>
            <a:r>
              <a:rPr lang="en-US" dirty="0" smtClean="0">
                <a:solidFill>
                  <a:prstClr val="black"/>
                </a:solidFill>
                <a:latin typeface="NikoshBAN" pitchFamily="2" charset="0"/>
                <a:cs typeface="NikoshBAN" pitchFamily="2" charset="0"/>
              </a:rPr>
              <a:t>) × </a:t>
            </a:r>
            <a:r>
              <a:rPr lang="bn-IN" dirty="0">
                <a:solidFill>
                  <a:prstClr val="black"/>
                </a:solidFill>
                <a:latin typeface="NikoshBAN" pitchFamily="2" charset="0"/>
                <a:cs typeface="NikoshBAN" pitchFamily="2" charset="0"/>
              </a:rPr>
              <a:t>ভার্নিয়ার ধ্রুবক(</a:t>
            </a:r>
            <a:r>
              <a:rPr lang="en-US" dirty="0">
                <a:solidFill>
                  <a:prstClr val="black"/>
                </a:solidFill>
                <a:latin typeface="NikoshBAN" pitchFamily="2" charset="0"/>
                <a:cs typeface="NikoshBAN" pitchFamily="2" charset="0"/>
              </a:rPr>
              <a:t>VC</a:t>
            </a:r>
            <a:r>
              <a:rPr lang="en-US" dirty="0" smtClean="0">
                <a:solidFill>
                  <a:prstClr val="black"/>
                </a:solidFill>
                <a:latin typeface="NikoshBAN" pitchFamily="2" charset="0"/>
                <a:cs typeface="NikoshBAN" pitchFamily="2" charset="0"/>
              </a:rPr>
              <a:t>) - </a:t>
            </a:r>
            <a:r>
              <a:rPr lang="en-US" dirty="0">
                <a:solidFill>
                  <a:prstClr val="black"/>
                </a:solidFill>
                <a:latin typeface="NikoshBAN" pitchFamily="2" charset="0"/>
                <a:cs typeface="NikoshBAN" pitchFamily="2" charset="0"/>
              </a:rPr>
              <a:t>[</a:t>
            </a:r>
            <a:r>
              <a:rPr lang="bn-IN" dirty="0">
                <a:solidFill>
                  <a:prstClr val="black"/>
                </a:solidFill>
                <a:latin typeface="NikoshBAN" pitchFamily="2" charset="0"/>
                <a:cs typeface="NikoshBAN" pitchFamily="2" charset="0"/>
              </a:rPr>
              <a:t>যান্ত্রিক </a:t>
            </a:r>
            <a:r>
              <a:rPr lang="en-US" dirty="0" smtClean="0">
                <a:solidFill>
                  <a:prstClr val="black"/>
                </a:solidFill>
                <a:latin typeface="NikoshBAN" pitchFamily="2" charset="0"/>
                <a:cs typeface="NikoshBAN" pitchFamily="2" charset="0"/>
              </a:rPr>
              <a:t>  </a:t>
            </a:r>
            <a:r>
              <a:rPr lang="bn-IN" dirty="0" smtClean="0">
                <a:solidFill>
                  <a:prstClr val="black"/>
                </a:solidFill>
                <a:latin typeface="NikoshBAN" pitchFamily="2" charset="0"/>
                <a:cs typeface="NikoshBAN" pitchFamily="2" charset="0"/>
              </a:rPr>
              <a:t>ত্রুটি </a:t>
            </a:r>
            <a:r>
              <a:rPr lang="bn-IN" dirty="0">
                <a:solidFill>
                  <a:prstClr val="black"/>
                </a:solidFill>
                <a:latin typeface="NikoshBAN" pitchFamily="2" charset="0"/>
                <a:cs typeface="NikoshBAN" pitchFamily="2" charset="0"/>
              </a:rPr>
              <a:t>(±</a:t>
            </a:r>
            <a:r>
              <a:rPr lang="en-US" dirty="0">
                <a:solidFill>
                  <a:prstClr val="black"/>
                </a:solidFill>
                <a:latin typeface="NikoshBAN" pitchFamily="2" charset="0"/>
                <a:cs typeface="NikoshBAN" pitchFamily="2" charset="0"/>
              </a:rPr>
              <a:t>e)]</a:t>
            </a:r>
          </a:p>
        </p:txBody>
      </p:sp>
      <p:sp>
        <p:nvSpPr>
          <p:cNvPr id="28" name="Rectangle 27"/>
          <p:cNvSpPr/>
          <p:nvPr/>
        </p:nvSpPr>
        <p:spPr>
          <a:xfrm>
            <a:off x="997622" y="5765811"/>
            <a:ext cx="2721907" cy="461664"/>
          </a:xfrm>
          <a:prstGeom prst="rect">
            <a:avLst/>
          </a:prstGeom>
        </p:spPr>
        <p:txBody>
          <a:bodyPr wrap="square">
            <a:spAutoFit/>
          </a:bodyPr>
          <a:lstStyle/>
          <a:p>
            <a:r>
              <a:rPr lang="bn-IN" sz="2400" b="1" dirty="0">
                <a:solidFill>
                  <a:prstClr val="black"/>
                </a:solidFill>
                <a:latin typeface="NikoshBAN" pitchFamily="2" charset="0"/>
                <a:cs typeface="NikoshBAN" pitchFamily="2" charset="0"/>
              </a:rPr>
              <a:t>বস্তুর </a:t>
            </a:r>
            <a:r>
              <a:rPr lang="bn-IN" sz="2400" b="1" dirty="0" smtClean="0">
                <a:solidFill>
                  <a:prstClr val="black"/>
                </a:solidFill>
                <a:latin typeface="NikoshBAN" pitchFamily="2" charset="0"/>
                <a:cs typeface="NikoshBAN" pitchFamily="2" charset="0"/>
              </a:rPr>
              <a:t>দৈর্ঘ্য</a:t>
            </a:r>
            <a:r>
              <a:rPr lang="en-US" sz="2400" b="1"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a:t>
            </a:r>
            <a:r>
              <a:rPr lang="en-US" sz="2400" b="1" dirty="0" smtClean="0">
                <a:solidFill>
                  <a:prstClr val="black"/>
                </a:solidFill>
                <a:latin typeface="NikoshBAN" pitchFamily="2" charset="0"/>
                <a:cs typeface="NikoshBAN" pitchFamily="2" charset="0"/>
              </a:rPr>
              <a:t> </a:t>
            </a:r>
            <a:endParaRPr lang="en-US" sz="4000" b="1" dirty="0">
              <a:latin typeface="NikoshBAN" pitchFamily="2" charset="0"/>
              <a:cs typeface="NikoshBAN" pitchFamily="2"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xmlns="" val="1372539208"/>
              </p:ext>
            </p:extLst>
          </p:nvPr>
        </p:nvGraphicFramePr>
        <p:xfrm>
          <a:off x="2697248" y="5736202"/>
          <a:ext cx="5447395" cy="510692"/>
        </p:xfrm>
        <a:graphic>
          <a:graphicData uri="http://schemas.openxmlformats.org/presentationml/2006/ole">
            <p:oleObj spid="_x0000_s1026" name="Equation" r:id="rId6" imgW="1422360" imgH="177480" progId="Equation.3">
              <p:embed/>
            </p:oleObj>
          </a:graphicData>
        </a:graphic>
      </p:graphicFrame>
    </p:spTree>
    <p:extLst>
      <p:ext uri="{BB962C8B-B14F-4D97-AF65-F5344CB8AC3E}">
        <p14:creationId xmlns:p14="http://schemas.microsoft.com/office/powerpoint/2010/main" xmlns="" val="415539930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3.05556E-6 1.85185E-6 L 0.1585 0.00787 " pathEditMode="relative" rAng="0" ptsTypes="AA">
                                      <p:cBhvr>
                                        <p:cTn id="19" dur="2000" fill="hold"/>
                                        <p:tgtEl>
                                          <p:spTgt spid="4"/>
                                        </p:tgtEl>
                                        <p:attrNameLst>
                                          <p:attrName>ppt_x</p:attrName>
                                          <p:attrName>ppt_y</p:attrName>
                                        </p:attrNameLst>
                                      </p:cBhvr>
                                      <p:rCtr x="7917" y="394"/>
                                    </p:animMotion>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par>
                          <p:cTn id="27" fill="hold">
                            <p:stCondLst>
                              <p:cond delay="0"/>
                            </p:stCondLst>
                            <p:childTnLst>
                              <p:par>
                                <p:cTn id="28" presetID="63" presetClass="path" presetSubtype="0" repeatCount="indefinite" autoRev="1" fill="hold" nodeType="afterEffect">
                                  <p:stCondLst>
                                    <p:cond delay="0"/>
                                  </p:stCondLst>
                                  <p:endCondLst>
                                    <p:cond evt="onNext" delay="0">
                                      <p:tgtEl>
                                        <p:sldTgt/>
                                      </p:tgtEl>
                                    </p:cond>
                                  </p:endCondLst>
                                  <p:childTnLst>
                                    <p:animMotion origin="layout" path="M 2.77778E-6 1.48148E-6 L 0.15173 0.00717 " pathEditMode="relative" rAng="0" ptsTypes="AA">
                                      <p:cBhvr>
                                        <p:cTn id="29" dur="2000" fill="hold"/>
                                        <p:tgtEl>
                                          <p:spTgt spid="23"/>
                                        </p:tgtEl>
                                        <p:attrNameLst>
                                          <p:attrName>ppt_x</p:attrName>
                                          <p:attrName>ppt_y</p:attrName>
                                        </p:attrNameLst>
                                      </p:cBhvr>
                                      <p:rCtr x="7587" y="347"/>
                                    </p:animMotion>
                                  </p:childTnLst>
                                </p:cTn>
                              </p:par>
                              <p:par>
                                <p:cTn id="30" presetID="22" presetClass="entr" presetSubtype="1" repeatCount="indefinite" fill="hold" nodeType="withEffect">
                                  <p:stCondLst>
                                    <p:cond delay="0"/>
                                  </p:stCondLst>
                                  <p:endCondLst>
                                    <p:cond evt="onNext" delay="0">
                                      <p:tgtEl>
                                        <p:sldTgt/>
                                      </p:tgtEl>
                                    </p:cond>
                                  </p:end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1000"/>
                                        <p:tgtEl>
                                          <p:spTgt spid="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4000"/>
                            </p:stCondLst>
                            <p:childTnLst>
                              <p:par>
                                <p:cTn id="39" presetID="1"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4000"/>
                            </p:stCondLst>
                            <p:childTnLst>
                              <p:par>
                                <p:cTn id="42" presetID="63" presetClass="path" presetSubtype="0" repeatCount="indefinite" autoRev="1" fill="hold" nodeType="afterEffect">
                                  <p:stCondLst>
                                    <p:cond delay="0"/>
                                  </p:stCondLst>
                                  <p:endCondLst>
                                    <p:cond evt="onNext" delay="0">
                                      <p:tgtEl>
                                        <p:sldTgt/>
                                      </p:tgtEl>
                                    </p:cond>
                                  </p:endCondLst>
                                  <p:childTnLst>
                                    <p:animMotion origin="layout" path="M -0.00208 -0.00556 L 0.26459 0.00555 " pathEditMode="relative" rAng="0" ptsTypes="AA">
                                      <p:cBhvr>
                                        <p:cTn id="43" dur="2000" fill="hold"/>
                                        <p:tgtEl>
                                          <p:spTgt spid="17"/>
                                        </p:tgtEl>
                                        <p:attrNameLst>
                                          <p:attrName>ppt_x</p:attrName>
                                          <p:attrName>ppt_y</p:attrName>
                                        </p:attrNameLst>
                                      </p:cBhvr>
                                      <p:rCtr x="13333" y="556"/>
                                    </p:animMotion>
                                  </p:childTnLst>
                                </p:cTn>
                              </p:par>
                              <p:par>
                                <p:cTn id="44" presetID="22" presetClass="entr" presetSubtype="1" repeatCount="indefinite" fill="hold" nodeType="withEffect">
                                  <p:stCondLst>
                                    <p:cond delay="0"/>
                                  </p:stCondLst>
                                  <p:endCondLst>
                                    <p:cond evt="onNext" delay="0">
                                      <p:tgtEl>
                                        <p:sldTgt/>
                                      </p:tgtEl>
                                    </p:cond>
                                  </p:end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10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8000"/>
                            </p:stCondLst>
                            <p:childTnLst>
                              <p:par>
                                <p:cTn id="53" presetID="22" presetClass="entr" presetSubtype="4" fill="hold" grpId="0" nodeType="afterEffect">
                                  <p:stCondLst>
                                    <p:cond delay="0"/>
                                  </p:stCondLst>
                                  <p:iterate type="wd">
                                    <p:tmPct val="40000"/>
                                  </p:iterate>
                                  <p:childTnLst>
                                    <p:set>
                                      <p:cBhvr>
                                        <p:cTn id="54" dur="1" fill="hold">
                                          <p:stCondLst>
                                            <p:cond delay="0"/>
                                          </p:stCondLst>
                                        </p:cTn>
                                        <p:tgtEl>
                                          <p:spTgt spid="26"/>
                                        </p:tgtEl>
                                        <p:attrNameLst>
                                          <p:attrName>style.visibility</p:attrName>
                                        </p:attrNameLst>
                                      </p:cBhvr>
                                      <p:to>
                                        <p:strVal val="visible"/>
                                      </p:to>
                                    </p:set>
                                    <p:animEffect transition="in" filter="wipe(down)">
                                      <p:cBhvr>
                                        <p:cTn id="55" dur="1000"/>
                                        <p:tgtEl>
                                          <p:spTgt spid="26"/>
                                        </p:tgtEl>
                                      </p:cBhvr>
                                    </p:animEffect>
                                  </p:childTnLst>
                                </p:cTn>
                              </p:par>
                            </p:childTnLst>
                          </p:cTn>
                        </p:par>
                        <p:par>
                          <p:cTn id="56" fill="hold">
                            <p:stCondLst>
                              <p:cond delay="19400"/>
                            </p:stCondLst>
                            <p:childTnLst>
                              <p:par>
                                <p:cTn id="57" presetID="21" presetClass="entr" presetSubtype="1"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heel(1)">
                                      <p:cBhvr>
                                        <p:cTn id="59" dur="2000"/>
                                        <p:tgtEl>
                                          <p:spTgt spid="7"/>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heel(1)">
                                      <p:cBhvr>
                                        <p:cTn id="6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9869" y="1895937"/>
            <a:ext cx="8843750"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ক</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দলঃ </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স্লাইড ক্যালিপার্স</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কী ? </a:t>
            </a:r>
          </a:p>
          <a:p>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খ</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দলঃ </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যান্ত্রিক ত্রুটি কী?</a:t>
            </a:r>
            <a:endParaRPr lang="en-US" sz="3600" b="1" dirty="0">
              <a:ln w="11430"/>
              <a:solidFill>
                <a:srgbClr val="FF33CC"/>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3" name="Rectangle 2"/>
          <p:cNvSpPr/>
          <p:nvPr/>
        </p:nvSpPr>
        <p:spPr>
          <a:xfrm>
            <a:off x="1547071" y="3034358"/>
            <a:ext cx="6737120" cy="70788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1"/>
            <a:r>
              <a:rPr lang="bn-BD"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গ</a:t>
            </a:r>
            <a:r>
              <a:rPr lang="bn-IN"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 </a:t>
            </a:r>
            <a:r>
              <a:rPr lang="bn-BD"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a:t>
            </a:r>
            <a:r>
              <a:rPr lang="bn-IN"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 </a:t>
            </a:r>
            <a:r>
              <a:rPr lang="bn-BD"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দলঃ </a:t>
            </a:r>
            <a:r>
              <a:rPr lang="bn-IN"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ভার্নিয়ার </a:t>
            </a:r>
            <a:r>
              <a:rPr lang="bn-IN"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ধ্রুবক</a:t>
            </a:r>
            <a:r>
              <a:rPr lang="bn-IN"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 </a:t>
            </a:r>
            <a:r>
              <a:rPr lang="bn-IN"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rPr>
              <a:t>কী?</a:t>
            </a:r>
            <a:endParaRPr lang="bn-IN"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NikoshBAN" pitchFamily="2" charset="0"/>
              <a:cs typeface="NikoshBAN" pitchFamily="2" charset="0"/>
              <a:hlinkClick r:id="rId3"/>
            </a:endParaRPr>
          </a:p>
        </p:txBody>
      </p:sp>
      <p:sp>
        <p:nvSpPr>
          <p:cNvPr id="4" name="Rectangle 3"/>
          <p:cNvSpPr/>
          <p:nvPr/>
        </p:nvSpPr>
        <p:spPr>
          <a:xfrm>
            <a:off x="3835021" y="421978"/>
            <a:ext cx="3480179"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3600" b="1" u="sng" dirty="0" smtClean="0">
                <a:ln w="11430"/>
                <a:solidFill>
                  <a:schemeClr val="accent6">
                    <a:lumMod val="75000"/>
                  </a:schemeClr>
                </a:solidFill>
                <a:latin typeface="NikoshBAN" pitchFamily="2" charset="0"/>
                <a:cs typeface="NikoshBAN" pitchFamily="2" charset="0"/>
              </a:rPr>
              <a:t>দলীয় কাজ </a:t>
            </a:r>
            <a:endParaRPr lang="en-US" sz="3600" b="1" u="sng" dirty="0">
              <a:ln w="11430"/>
              <a:solidFill>
                <a:schemeClr val="accent6">
                  <a:lumMod val="75000"/>
                </a:schemeClr>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6907" y="490218"/>
            <a:ext cx="3480179"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3600" b="1" u="sng" dirty="0" smtClean="0">
                <a:ln w="11430"/>
                <a:solidFill>
                  <a:schemeClr val="accent6">
                    <a:lumMod val="75000"/>
                  </a:schemeClr>
                </a:solidFill>
                <a:latin typeface="NikoshBAN" pitchFamily="2" charset="0"/>
                <a:cs typeface="NikoshBAN" pitchFamily="2" charset="0"/>
              </a:rPr>
              <a:t>বাড়ীর কাজ </a:t>
            </a:r>
            <a:endParaRPr lang="en-US" sz="3600" b="1" u="sng" dirty="0">
              <a:ln w="11430"/>
              <a:solidFill>
                <a:schemeClr val="accent6">
                  <a:lumMod val="75000"/>
                </a:schemeClr>
              </a:solidFill>
              <a:latin typeface="NikoshBAN" pitchFamily="2" charset="0"/>
              <a:cs typeface="NikoshBAN" pitchFamily="2" charset="0"/>
            </a:endParaRPr>
          </a:p>
        </p:txBody>
      </p:sp>
      <p:sp>
        <p:nvSpPr>
          <p:cNvPr id="3" name="Rectangle 2"/>
          <p:cNvSpPr/>
          <p:nvPr/>
        </p:nvSpPr>
        <p:spPr>
          <a:xfrm>
            <a:off x="1201002" y="4693696"/>
            <a:ext cx="9976514" cy="144655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bn-BD" sz="4400" b="1" dirty="0"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চিত্র একে </a:t>
            </a:r>
            <a:r>
              <a:rPr lang="en-US" sz="4400" b="1" dirty="0" err="1"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স্লাইড</a:t>
            </a:r>
            <a:r>
              <a:rPr lang="bn-IN" sz="4400" b="1" dirty="0"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 ক্যালি</a:t>
            </a:r>
            <a:r>
              <a:rPr lang="bn-BD" sz="4400" b="1" dirty="0"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পার্সের</a:t>
            </a:r>
            <a:r>
              <a:rPr lang="bn-IN" sz="4400" b="1" dirty="0"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 </a:t>
            </a:r>
            <a:r>
              <a:rPr lang="bn-IN" sz="4400" b="1" dirty="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বিভিন্ন </a:t>
            </a:r>
            <a:r>
              <a:rPr lang="bn-IN" sz="4400" b="1" dirty="0"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অংশ</a:t>
            </a:r>
            <a:endParaRPr lang="bn-BD" sz="4400" b="1" dirty="0"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endParaRPr>
          </a:p>
          <a:p>
            <a:pPr algn="ctr"/>
            <a:r>
              <a:rPr lang="bn-BD" sz="4400" b="1" dirty="0" smtClean="0">
                <a:ln w="11430"/>
                <a:solidFill>
                  <a:srgbClr val="FF33CC"/>
                </a:solidFill>
                <a:effectLst>
                  <a:outerShdw blurRad="80000" dist="40000" dir="5040000" algn="tl">
                    <a:srgbClr val="000000">
                      <a:alpha val="30000"/>
                    </a:srgbClr>
                  </a:outerShdw>
                </a:effectLst>
                <a:latin typeface="NikoshBAN" pitchFamily="2" charset="0"/>
                <a:cs typeface="NikoshBAN" pitchFamily="2" charset="0"/>
              </a:rPr>
              <a:t>চিহ্নিত করে আনবে?</a:t>
            </a:r>
            <a:endParaRPr lang="en-US" sz="4400" b="1" dirty="0">
              <a:ln w="11430"/>
              <a:solidFill>
                <a:srgbClr val="FF33CC"/>
              </a:solidFill>
              <a:effectLst>
                <a:outerShdw blurRad="80000" dist="40000" dir="5040000" algn="tl">
                  <a:srgbClr val="000000">
                    <a:alpha val="30000"/>
                  </a:srgbClr>
                </a:outerShdw>
              </a:effectLst>
              <a:latin typeface="NikoshBAN" pitchFamily="2" charset="0"/>
              <a:cs typeface="NikoshBAN" pitchFamily="2" charset="0"/>
            </a:endParaRPr>
          </a:p>
        </p:txBody>
      </p:sp>
      <p:pic>
        <p:nvPicPr>
          <p:cNvPr id="5" name="Picture 4" descr="images (51).jpg"/>
          <p:cNvPicPr>
            <a:picLocks noChangeAspect="1"/>
          </p:cNvPicPr>
          <p:nvPr/>
        </p:nvPicPr>
        <p:blipFill>
          <a:blip r:embed="rId3"/>
          <a:stretch>
            <a:fillRect/>
          </a:stretch>
        </p:blipFill>
        <p:spPr>
          <a:xfrm>
            <a:off x="1497724" y="1277007"/>
            <a:ext cx="9256712" cy="3296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8171" y="2590800"/>
            <a:ext cx="8526482"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bn-IN" sz="4400" b="1" dirty="0" smtClean="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আল্লাহ্‌ </a:t>
            </a:r>
            <a:r>
              <a:rPr lang="bn-IN" sz="4400" b="1" dirty="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আমাদের </a:t>
            </a:r>
            <a:r>
              <a:rPr lang="en-US" sz="4400" b="1" dirty="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উ</a:t>
            </a:r>
            <a:r>
              <a:rPr lang="bn-IN" sz="4400" b="1" dirty="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পর সহায় হউন</a:t>
            </a:r>
          </a:p>
          <a:p>
            <a:pPr algn="ctr">
              <a:defRPr/>
            </a:pPr>
            <a:r>
              <a:rPr lang="bn-IN" sz="4400" b="1" dirty="0" smtClean="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আজ </a:t>
            </a:r>
            <a:r>
              <a:rPr lang="bn-IN" sz="4400" b="1" dirty="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এ পর্যন্তই</a:t>
            </a:r>
          </a:p>
          <a:p>
            <a:pPr algn="ctr">
              <a:defRPr/>
            </a:pPr>
            <a:r>
              <a:rPr lang="bn-IN" sz="4400" b="1" dirty="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  </a:t>
            </a:r>
            <a:r>
              <a:rPr lang="bn-IN" sz="4400" b="1" dirty="0" smtClean="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খোদা </a:t>
            </a:r>
            <a:r>
              <a:rPr lang="bn-IN" sz="4400" b="1" dirty="0">
                <a:ln w="11430"/>
                <a:solidFill>
                  <a:srgbClr val="D60093"/>
                </a:solidFill>
                <a:effectLst>
                  <a:outerShdw blurRad="50800" dist="39000" dir="5460000" algn="tl">
                    <a:srgbClr val="000000">
                      <a:alpha val="38000"/>
                    </a:srgbClr>
                  </a:outerShdw>
                </a:effectLst>
                <a:latin typeface="NikoshBAN" pitchFamily="2" charset="0"/>
                <a:cs typeface="NikoshBAN" pitchFamily="2" charset="0"/>
              </a:rPr>
              <a:t>হাফেজ।</a:t>
            </a:r>
            <a:endParaRPr lang="en-US" sz="4400" b="1" dirty="0">
              <a:ln w="11430"/>
              <a:solidFill>
                <a:srgbClr val="D60093"/>
              </a:solidFill>
              <a:effectLst>
                <a:outerShdw blurRad="50800" dist="39000" dir="5460000" algn="tl">
                  <a:srgbClr val="000000">
                    <a:alpha val="38000"/>
                  </a:srgbClr>
                </a:outerShdw>
              </a:effectLst>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40905" y="626166"/>
            <a:ext cx="10478052" cy="5393844"/>
          </a:xfrm>
          <a:prstGeom prst="rect">
            <a:avLst/>
          </a:prstGeom>
        </p:spPr>
      </p:pic>
      <p:sp>
        <p:nvSpPr>
          <p:cNvPr id="3" name="TextBox 2"/>
          <p:cNvSpPr txBox="1"/>
          <p:nvPr/>
        </p:nvSpPr>
        <p:spPr>
          <a:xfrm>
            <a:off x="2946400" y="1225826"/>
            <a:ext cx="3454400" cy="1371600"/>
          </a:xfrm>
          <a:prstGeom prst="rect">
            <a:avLst/>
          </a:prstGeom>
          <a:noFill/>
        </p:spPr>
        <p:txBody>
          <a:bodyPr wrap="square" rtlCol="0">
            <a:prstTxWarp prst="textCurveDow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b="1" dirty="0" smtClean="0">
                <a:ln w="11430"/>
                <a:solidFill>
                  <a:srgbClr val="00B0F0"/>
                </a:solidFill>
                <a:effectLst>
                  <a:outerShdw blurRad="50800" dist="39000" dir="5460000" algn="tl">
                    <a:srgbClr val="000000">
                      <a:alpha val="38000"/>
                    </a:srgbClr>
                  </a:outerShdw>
                </a:effectLst>
                <a:latin typeface="NikoshBAN" pitchFamily="2" charset="0"/>
                <a:cs typeface="NikoshBAN" pitchFamily="2" charset="0"/>
              </a:rPr>
              <a:t>ধন্যবাদ</a:t>
            </a:r>
            <a:endParaRPr lang="en-US" b="1" dirty="0">
              <a:ln w="11430"/>
              <a:solidFill>
                <a:srgbClr val="00B0F0"/>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27308" y="1266540"/>
            <a:ext cx="3027477" cy="148905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604973" y="4220197"/>
            <a:ext cx="804672" cy="942975"/>
          </a:xfrm>
          <a:prstGeom prst="rect">
            <a:avLst/>
          </a:prstGeom>
          <a:effectLst>
            <a:outerShdw blurRad="76200" dir="18900000" sy="23000" kx="-1200000" algn="bl" rotWithShape="0">
              <a:prstClr val="black">
                <a:alpha val="20000"/>
              </a:prst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07791" y="1684927"/>
            <a:ext cx="4991652" cy="3743739"/>
          </a:xfrm>
          <a:prstGeom prst="rect">
            <a:avLst/>
          </a:prstGeom>
          <a:effectLst>
            <a:outerShdw blurRad="76200" dir="18900000" sy="23000" kx="-1200000" algn="bl" rotWithShape="0">
              <a:prstClr val="black">
                <a:alpha val="20000"/>
              </a:prstClr>
            </a:outerShdw>
            <a:reflection blurRad="6350" stA="50000" endA="295" endPos="92000" dist="101600" dir="5400000" sy="-100000" algn="bl" rotWithShape="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370469" y="2989862"/>
            <a:ext cx="1354023" cy="1183077"/>
          </a:xfrm>
          <a:prstGeom prst="rect">
            <a:avLst/>
          </a:prstGeom>
        </p:spPr>
      </p:pic>
      <p:pic>
        <p:nvPicPr>
          <p:cNvPr id="8" name="Picture 7"/>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xmlns="" val="0"/>
              </a:ext>
            </a:extLst>
          </a:blip>
          <a:stretch>
            <a:fillRect/>
          </a:stretch>
        </p:blipFill>
        <p:spPr>
          <a:xfrm flipH="1">
            <a:off x="9855201" y="2971801"/>
            <a:ext cx="1242468" cy="1183077"/>
          </a:xfrm>
          <a:prstGeom prst="rect">
            <a:avLst/>
          </a:prstGeom>
        </p:spPr>
      </p:pic>
    </p:spTree>
    <p:extLst>
      <p:ext uri="{BB962C8B-B14F-4D97-AF65-F5344CB8AC3E}">
        <p14:creationId xmlns:p14="http://schemas.microsoft.com/office/powerpoint/2010/main" xmlns="" val="97929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7.40741E-7 C 0.02674 0.025 0.06267 0.11435 0.10538 0.12754 C 0.14809 0.14074 0.23056 0.10324 0.2566 0.07986 C 0.28264 0.05648 0.29167 0.01296 0.26198 -0.01297 C 0.23229 -0.03889 0.13125 -0.07361 0.0783 -0.07524 C 0.02535 -0.07686 -0.04305 -0.03519 -0.05538 -0.02315 C -0.06771 -0.01111 -0.02674 -0.025 -1.94444E-6 7.40741E-7 Z " pathEditMode="relative" ptsTypes="aaaa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grpId="0" nodeType="clickEffect">
                                  <p:stCondLst>
                                    <p:cond delay="0"/>
                                  </p:stCondLst>
                                  <p:childTnLst>
                                    <p:animMotion origin="layout" path="M 0.01632 -0.06805 C 0.08525 -0.06805 0.14132 0.0132 0.14132 0.11297 C 0.14132 0.21274 0.08525 0.29422 0.01632 0.29422 C -0.0526 0.29422 -0.10868 0.21274 -0.10868 0.11297 C -0.10868 0.0132 -0.0526 -0.06805 0.01632 -0.06805 Z " pathEditMode="relative" rAng="0" ptsTypes="fffff">
                                      <p:cBhvr>
                                        <p:cTn id="10" dur="2000" fill="hold"/>
                                        <p:tgtEl>
                                          <p:spTgt spid="3"/>
                                        </p:tgtEl>
                                        <p:attrNameLst>
                                          <p:attrName>ppt_x</p:attrName>
                                          <p:attrName>ppt_y</p:attrName>
                                        </p:attrNameLst>
                                      </p:cBhvr>
                                      <p:rCtr x="0" y="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9849629">
            <a:off x="9991435" y="1378764"/>
            <a:ext cx="1385843" cy="6104238"/>
          </a:xfrm>
          <a:prstGeom prst="rect">
            <a:avLst/>
          </a:prstGeom>
        </p:spPr>
      </p:pic>
      <p:sp>
        <p:nvSpPr>
          <p:cNvPr id="25" name="Content Placeholder 2"/>
          <p:cNvSpPr>
            <a:spLocks noGrp="1"/>
          </p:cNvSpPr>
          <p:nvPr>
            <p:ph sz="quarter" idx="1"/>
          </p:nvPr>
        </p:nvSpPr>
        <p:spPr>
          <a:xfrm>
            <a:off x="2947916" y="1653196"/>
            <a:ext cx="6796585" cy="3956034"/>
          </a:xfrm>
          <a:solidFill>
            <a:schemeClr val="bg1"/>
          </a:solidFill>
        </p:spPr>
        <p:txBody>
          <a:bodyPr>
            <a:noAutofit/>
          </a:bodyPr>
          <a:lstStyle/>
          <a:p>
            <a:pPr marL="0" indent="0" algn="ctr">
              <a:buNone/>
            </a:pPr>
            <a:r>
              <a:rPr lang="bn-BD" sz="8000" dirty="0" smtClean="0">
                <a:solidFill>
                  <a:srgbClr val="FF0000"/>
                </a:solidFill>
                <a:latin typeface="NikoshBAN" pitchFamily="2" charset="0"/>
                <a:cs typeface="NikoshBAN" pitchFamily="2" charset="0"/>
              </a:rPr>
              <a:t>শ্রেণি</a:t>
            </a:r>
            <a:r>
              <a:rPr lang="en-US" sz="8000" dirty="0" smtClean="0">
                <a:solidFill>
                  <a:srgbClr val="FF0000"/>
                </a:solidFill>
                <a:latin typeface="NikoshBAN" pitchFamily="2" charset="0"/>
                <a:cs typeface="NikoshBAN" pitchFamily="2" charset="0"/>
              </a:rPr>
              <a:t>ঃ </a:t>
            </a:r>
            <a:r>
              <a:rPr lang="bn-BD" sz="8000" dirty="0" smtClean="0">
                <a:solidFill>
                  <a:srgbClr val="FF0000"/>
                </a:solidFill>
                <a:latin typeface="NikoshBAN" pitchFamily="2" charset="0"/>
                <a:cs typeface="NikoshBAN" pitchFamily="2" charset="0"/>
              </a:rPr>
              <a:t>নবম</a:t>
            </a:r>
          </a:p>
          <a:p>
            <a:pPr marL="0" indent="0" algn="ctr">
              <a:buNone/>
            </a:pPr>
            <a:r>
              <a:rPr lang="bn-BD" sz="4800" dirty="0" smtClean="0">
                <a:latin typeface="NikoshBAN" pitchFamily="2" charset="0"/>
                <a:cs typeface="NikoshBAN" pitchFamily="2" charset="0"/>
              </a:rPr>
              <a:t>বিষয়</a:t>
            </a:r>
            <a:r>
              <a:rPr lang="en-US" sz="4800" dirty="0" smtClean="0">
                <a:latin typeface="NikoshBAN" pitchFamily="2" charset="0"/>
                <a:cs typeface="NikoshBAN" pitchFamily="2" charset="0"/>
              </a:rPr>
              <a:t>ঃ</a:t>
            </a:r>
            <a:r>
              <a:rPr lang="bn-BD" sz="4800" dirty="0" smtClean="0">
                <a:latin typeface="NikoshBAN" pitchFamily="2" charset="0"/>
                <a:cs typeface="NikoshBAN" pitchFamily="2" charset="0"/>
              </a:rPr>
              <a:t> </a:t>
            </a:r>
            <a:r>
              <a:rPr lang="en-US" sz="4800" dirty="0" err="1" smtClean="0">
                <a:latin typeface="NikoshBAN" pitchFamily="2" charset="0"/>
                <a:cs typeface="NikoshBAN" pitchFamily="2" charset="0"/>
              </a:rPr>
              <a:t>পদার্থ</a:t>
            </a:r>
            <a:r>
              <a:rPr lang="bn-BD" sz="4800" dirty="0" smtClean="0">
                <a:latin typeface="NikoshBAN" pitchFamily="2" charset="0"/>
                <a:cs typeface="NikoshBAN" pitchFamily="2" charset="0"/>
              </a:rPr>
              <a:t> বিজ্ঞান </a:t>
            </a:r>
          </a:p>
          <a:p>
            <a:pPr marL="0" indent="0" algn="ctr">
              <a:buNone/>
            </a:pPr>
            <a:r>
              <a:rPr lang="bn-BD" sz="4800" dirty="0" smtClean="0">
                <a:solidFill>
                  <a:srgbClr val="FF0000"/>
                </a:solidFill>
                <a:latin typeface="NikoshBAN" pitchFamily="2" charset="0"/>
                <a:cs typeface="NikoshBAN" pitchFamily="2" charset="0"/>
              </a:rPr>
              <a:t>অধ্যায়</a:t>
            </a:r>
            <a:r>
              <a:rPr lang="en-US" sz="4800" dirty="0" smtClean="0">
                <a:solidFill>
                  <a:srgbClr val="FF0000"/>
                </a:solidFill>
                <a:latin typeface="NikoshBAN" pitchFamily="2" charset="0"/>
                <a:cs typeface="NikoshBAN" pitchFamily="2" charset="0"/>
              </a:rPr>
              <a:t>ঃ </a:t>
            </a:r>
            <a:r>
              <a:rPr lang="en-US" sz="4800" dirty="0" err="1" smtClean="0">
                <a:solidFill>
                  <a:srgbClr val="FF0000"/>
                </a:solidFill>
                <a:latin typeface="NikoshBAN" pitchFamily="2" charset="0"/>
                <a:cs typeface="NikoshBAN" pitchFamily="2" charset="0"/>
              </a:rPr>
              <a:t>প্রথম</a:t>
            </a:r>
            <a:endParaRPr lang="en-US" sz="4800" dirty="0" smtClean="0">
              <a:solidFill>
                <a:srgbClr val="FF0000"/>
              </a:solidFill>
              <a:latin typeface="NikoshBAN" pitchFamily="2" charset="0"/>
              <a:cs typeface="NikoshBAN" pitchFamily="2" charset="0"/>
            </a:endParaRPr>
          </a:p>
          <a:p>
            <a:pPr marL="0" indent="0" algn="ctr">
              <a:buNone/>
            </a:pPr>
            <a:r>
              <a:rPr lang="bn-BD" sz="4800" dirty="0" smtClean="0">
                <a:solidFill>
                  <a:srgbClr val="00B0F0"/>
                </a:solidFill>
                <a:latin typeface="NikoshBAN" pitchFamily="2" charset="0"/>
                <a:cs typeface="NikoshBAN" pitchFamily="2" charset="0"/>
              </a:rPr>
              <a:t> </a:t>
            </a:r>
            <a:r>
              <a:rPr lang="en-US" sz="4800" dirty="0" err="1" smtClean="0">
                <a:solidFill>
                  <a:srgbClr val="00B0F0"/>
                </a:solidFill>
                <a:latin typeface="NikoshBAN" pitchFamily="2" charset="0"/>
                <a:cs typeface="NikoshBAN" pitchFamily="2" charset="0"/>
              </a:rPr>
              <a:t>ভৌত</a:t>
            </a:r>
            <a:r>
              <a:rPr lang="en-US" sz="4800" dirty="0" smtClean="0">
                <a:solidFill>
                  <a:srgbClr val="00B0F0"/>
                </a:solidFill>
                <a:latin typeface="NikoshBAN" pitchFamily="2" charset="0"/>
                <a:cs typeface="NikoshBAN" pitchFamily="2" charset="0"/>
              </a:rPr>
              <a:t> </a:t>
            </a:r>
            <a:r>
              <a:rPr lang="en-US" sz="4800" dirty="0" err="1" smtClean="0">
                <a:solidFill>
                  <a:srgbClr val="00B0F0"/>
                </a:solidFill>
                <a:latin typeface="NikoshBAN" pitchFamily="2" charset="0"/>
                <a:cs typeface="NikoshBAN" pitchFamily="2" charset="0"/>
              </a:rPr>
              <a:t>রাশি</a:t>
            </a:r>
            <a:r>
              <a:rPr lang="en-US" sz="4800" dirty="0" smtClean="0">
                <a:solidFill>
                  <a:srgbClr val="00B0F0"/>
                </a:solidFill>
                <a:latin typeface="NikoshBAN" pitchFamily="2" charset="0"/>
                <a:cs typeface="NikoshBAN" pitchFamily="2" charset="0"/>
              </a:rPr>
              <a:t> ও </a:t>
            </a:r>
            <a:r>
              <a:rPr lang="en-US" sz="4800" dirty="0" err="1" smtClean="0">
                <a:solidFill>
                  <a:srgbClr val="00B0F0"/>
                </a:solidFill>
                <a:latin typeface="NikoshBAN" pitchFamily="2" charset="0"/>
                <a:cs typeface="NikoshBAN" pitchFamily="2" charset="0"/>
              </a:rPr>
              <a:t>পরিমাপ</a:t>
            </a:r>
            <a:endParaRPr lang="bn-BD" sz="4800" dirty="0" smtClean="0">
              <a:solidFill>
                <a:srgbClr val="00B0F0"/>
              </a:solidFill>
              <a:latin typeface="NikoshBAN" pitchFamily="2" charset="0"/>
              <a:cs typeface="NikoshBAN" pitchFamily="2" charset="0"/>
            </a:endParaRPr>
          </a:p>
        </p:txBody>
      </p:sp>
      <p:sp>
        <p:nvSpPr>
          <p:cNvPr id="26" name="TextBox 25"/>
          <p:cNvSpPr txBox="1"/>
          <p:nvPr/>
        </p:nvSpPr>
        <p:spPr>
          <a:xfrm>
            <a:off x="4080926" y="226210"/>
            <a:ext cx="4040660"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bn-BD" sz="5400" dirty="0" smtClean="0">
                <a:solidFill>
                  <a:schemeClr val="bg1"/>
                </a:solidFill>
                <a:latin typeface="NikoshBAN" pitchFamily="2" charset="0"/>
                <a:cs typeface="NikoshBAN" pitchFamily="2" charset="0"/>
              </a:rPr>
              <a:t>পাঠ পরিচিতি </a:t>
            </a:r>
            <a:endParaRPr lang="en-AU" sz="5400" dirty="0">
              <a:solidFill>
                <a:schemeClr val="bg1"/>
              </a:solidFill>
              <a:latin typeface="NikoshBAN" pitchFamily="2" charset="0"/>
              <a:cs typeface="NikoshBAN" pitchFamily="2"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51712">
            <a:off x="907853" y="1408009"/>
            <a:ext cx="1385843" cy="610423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3469" y="1019880"/>
            <a:ext cx="3425938" cy="769441"/>
          </a:xfrm>
          <a:prstGeom prst="rect">
            <a:avLst/>
          </a:prstGeom>
        </p:spPr>
        <p:txBody>
          <a:bodyPr wrap="none">
            <a:spAutoFit/>
          </a:bodyPr>
          <a:lstStyle/>
          <a:p>
            <a:r>
              <a:rPr lang="bn-BD" sz="4400" dirty="0" smtClean="0">
                <a:latin typeface="NikoshBAN"/>
              </a:rPr>
              <a:t>পাঠ শিরোনামঃ</a:t>
            </a:r>
            <a:endParaRPr lang="en-US" sz="4400" dirty="0"/>
          </a:p>
        </p:txBody>
      </p:sp>
      <p:sp>
        <p:nvSpPr>
          <p:cNvPr id="8" name="TextBox 7"/>
          <p:cNvSpPr txBox="1"/>
          <p:nvPr/>
        </p:nvSpPr>
        <p:spPr>
          <a:xfrm>
            <a:off x="1905000" y="2425021"/>
            <a:ext cx="9772650" cy="3308294"/>
          </a:xfrm>
          <a:prstGeom prst="rect">
            <a:avLst/>
          </a:prstGeom>
          <a:noFill/>
        </p:spPr>
        <p:txBody>
          <a:bodyPr wrap="square" rtlCol="0">
            <a:prstTxWarp prst="textWave1">
              <a:avLst/>
            </a:prstTxWarp>
            <a:spAutoFit/>
          </a:bodyPr>
          <a:lstStyle/>
          <a:p>
            <a:pPr algn="ct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          </a:t>
            </a:r>
            <a:r>
              <a:rPr lang="en-US" sz="3600" dirty="0" err="1" smtClean="0">
                <a:latin typeface="NikoshBAN" pitchFamily="2" charset="0"/>
                <a:cs typeface="NikoshBAN" pitchFamily="2" charset="0"/>
              </a:rPr>
              <a:t>পদার্থ</a:t>
            </a:r>
            <a:r>
              <a:rPr lang="en-US" sz="4400" dirty="0" smtClean="0">
                <a:latin typeface="NikoshBAN" pitchFamily="2" charset="0"/>
                <a:cs typeface="NikoshBAN" pitchFamily="2" charset="0"/>
              </a:rPr>
              <a:t> </a:t>
            </a:r>
            <a:r>
              <a:rPr lang="en-US" sz="3600" dirty="0" err="1" smtClean="0">
                <a:latin typeface="NikoshBAN" pitchFamily="2" charset="0"/>
                <a:cs typeface="NikoshBAN" pitchFamily="2" charset="0"/>
              </a:rPr>
              <a:t>বিজ্ঞান</a:t>
            </a:r>
            <a:r>
              <a:rPr lang="en-US" sz="3600" dirty="0" smtClean="0">
                <a:latin typeface="NikoshBAN" pitchFamily="2" charset="0"/>
                <a:cs typeface="NikoshBAN" pitchFamily="2" charset="0"/>
              </a:rPr>
              <a:t> </a:t>
            </a:r>
            <a:endParaRPr lang="bn-BD" sz="3600" dirty="0" smtClean="0">
              <a:latin typeface="NikoshBAN" pitchFamily="2" charset="0"/>
              <a:cs typeface="NikoshBAN" pitchFamily="2" charset="0"/>
            </a:endParaRPr>
          </a:p>
          <a:p>
            <a:pPr algn="ctr"/>
            <a:r>
              <a:rPr lang="bn-BD" sz="3600" dirty="0" smtClean="0">
                <a:latin typeface="NikoshBAN" pitchFamily="2" charset="0"/>
                <a:cs typeface="NikoshBAN" pitchFamily="2" charset="0"/>
              </a:rPr>
              <a:t>          </a:t>
            </a:r>
            <a:r>
              <a:rPr lang="en-US" sz="3600" dirty="0" err="1" smtClean="0">
                <a:latin typeface="NikoshBAN" pitchFamily="2" charset="0"/>
                <a:cs typeface="NikoshBAN" pitchFamily="2" charset="0"/>
              </a:rPr>
              <a:t>নবম</a:t>
            </a:r>
            <a:r>
              <a:rPr lang="en-US" sz="3600" dirty="0" smtClean="0">
                <a:latin typeface="NikoshBAN" pitchFamily="2" charset="0"/>
                <a:cs typeface="NikoshBAN" pitchFamily="2" charset="0"/>
              </a:rPr>
              <a:t> </a:t>
            </a:r>
            <a:r>
              <a:rPr lang="en-US" sz="3600" dirty="0" err="1" smtClean="0">
                <a:latin typeface="NikoshBAN" pitchFamily="2" charset="0"/>
                <a:cs typeface="NikoshBAN" pitchFamily="2" charset="0"/>
              </a:rPr>
              <a:t>শ্রেণি</a:t>
            </a:r>
            <a:r>
              <a:rPr lang="en-US" sz="3600" dirty="0" smtClean="0">
                <a:latin typeface="NikoshBAN" pitchFamily="2" charset="0"/>
                <a:cs typeface="NikoshBAN" pitchFamily="2" charset="0"/>
              </a:rPr>
              <a:t>                  </a:t>
            </a:r>
            <a:endParaRPr lang="bn-BD" sz="3600" dirty="0" smtClean="0">
              <a:latin typeface="NikoshBAN" pitchFamily="2" charset="0"/>
              <a:cs typeface="NikoshBAN" pitchFamily="2" charset="0"/>
            </a:endParaRPr>
          </a:p>
          <a:p>
            <a:pPr algn="ct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    </a:t>
            </a:r>
            <a:r>
              <a:rPr lang="en-US" sz="3600" dirty="0" err="1" smtClean="0">
                <a:latin typeface="NikoshBAN" pitchFamily="2" charset="0"/>
                <a:cs typeface="NikoshBAN" pitchFamily="2" charset="0"/>
              </a:rPr>
              <a:t>প্রথম</a:t>
            </a:r>
            <a:r>
              <a:rPr lang="bn-BD" sz="3600" dirty="0" smtClean="0">
                <a:latin typeface="NikoshBAN" pitchFamily="2" charset="0"/>
                <a:cs typeface="NikoshBAN" pitchFamily="2" charset="0"/>
              </a:rPr>
              <a:t> </a:t>
            </a:r>
            <a:r>
              <a:rPr lang="en-US" sz="3600" dirty="0" err="1" smtClean="0">
                <a:latin typeface="NikoshBAN" pitchFamily="2" charset="0"/>
                <a:cs typeface="NikoshBAN" pitchFamily="2" charset="0"/>
              </a:rPr>
              <a:t>অধ্যায়</a:t>
            </a:r>
            <a:endParaRPr lang="en-US" sz="3600" dirty="0" smtClean="0">
              <a:latin typeface="NikoshBAN" pitchFamily="2" charset="0"/>
              <a:cs typeface="NikoshBAN" pitchFamily="2" charset="0"/>
            </a:endParaRPr>
          </a:p>
          <a:p>
            <a:pPr algn="ctr"/>
            <a:r>
              <a:rPr lang="en-US" sz="4000" dirty="0" smtClean="0">
                <a:solidFill>
                  <a:srgbClr val="FF0000"/>
                </a:solidFill>
                <a:latin typeface="NikoshBAN" pitchFamily="2" charset="0"/>
                <a:cs typeface="NikoshBAN" pitchFamily="2" charset="0"/>
              </a:rPr>
              <a:t>            </a:t>
            </a:r>
            <a:r>
              <a:rPr lang="en-US" sz="4000" dirty="0" err="1" smtClean="0">
                <a:solidFill>
                  <a:srgbClr val="FF0000"/>
                </a:solidFill>
                <a:latin typeface="NikoshBAN" pitchFamily="2" charset="0"/>
                <a:cs typeface="NikoshBAN" pitchFamily="2" charset="0"/>
              </a:rPr>
              <a:t>ভৌত</a:t>
            </a:r>
            <a:r>
              <a:rPr lang="en-US" sz="4000" dirty="0" smtClean="0">
                <a:solidFill>
                  <a:srgbClr val="FF0000"/>
                </a:solidFill>
                <a:latin typeface="NikoshBAN" pitchFamily="2" charset="0"/>
                <a:cs typeface="NikoshBAN" pitchFamily="2" charset="0"/>
              </a:rPr>
              <a:t> </a:t>
            </a:r>
            <a:r>
              <a:rPr lang="en-US" sz="4000" dirty="0" err="1" smtClean="0">
                <a:solidFill>
                  <a:srgbClr val="FF0000"/>
                </a:solidFill>
                <a:latin typeface="NikoshBAN" pitchFamily="2" charset="0"/>
                <a:cs typeface="NikoshBAN" pitchFamily="2" charset="0"/>
              </a:rPr>
              <a:t>রাশি</a:t>
            </a:r>
            <a:r>
              <a:rPr lang="en-US" sz="4000" dirty="0" smtClean="0">
                <a:solidFill>
                  <a:srgbClr val="FF0000"/>
                </a:solidFill>
                <a:latin typeface="NikoshBAN" pitchFamily="2" charset="0"/>
                <a:cs typeface="NikoshBAN" pitchFamily="2" charset="0"/>
              </a:rPr>
              <a:t> ও </a:t>
            </a:r>
            <a:r>
              <a:rPr lang="en-US" sz="4000" dirty="0" err="1" smtClean="0">
                <a:solidFill>
                  <a:srgbClr val="FF0000"/>
                </a:solidFill>
                <a:latin typeface="NikoshBAN" pitchFamily="2" charset="0"/>
                <a:cs typeface="NikoshBAN" pitchFamily="2" charset="0"/>
              </a:rPr>
              <a:t>পরিমাপ</a:t>
            </a:r>
            <a:endParaRPr lang="en-US" sz="4000" dirty="0" smtClean="0">
              <a:solidFill>
                <a:srgbClr val="FF0000"/>
              </a:solidFill>
              <a:latin typeface="NikoshBAN" pitchFamily="2" charset="0"/>
              <a:cs typeface="NikoshBAN" pitchFamily="2" charset="0"/>
            </a:endParaRPr>
          </a:p>
        </p:txBody>
      </p:sp>
      <p:pic>
        <p:nvPicPr>
          <p:cNvPr id="9" name="Picture 8" descr="carton.png"/>
          <p:cNvPicPr>
            <a:picLocks noChangeAspect="1"/>
          </p:cNvPicPr>
          <p:nvPr/>
        </p:nvPicPr>
        <p:blipFill>
          <a:blip r:embed="rId3" cstate="print"/>
          <a:stretch>
            <a:fillRect/>
          </a:stretch>
        </p:blipFill>
        <p:spPr>
          <a:xfrm>
            <a:off x="321170" y="504656"/>
            <a:ext cx="3374530" cy="4657894"/>
          </a:xfrm>
          <a:prstGeom prst="rect">
            <a:avLst/>
          </a:prstGeom>
          <a:scene3d>
            <a:camera prst="perspectiveRelaxedModerately"/>
            <a:lightRig rig="threePt" dir="t"/>
          </a:scene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E96DB0.jpg"/>
          <p:cNvPicPr>
            <a:picLocks noChangeAspect="1"/>
          </p:cNvPicPr>
          <p:nvPr/>
        </p:nvPicPr>
        <p:blipFill>
          <a:blip r:embed="rId3"/>
          <a:srcRect t="34444" r="28889" b="34445"/>
          <a:stretch>
            <a:fillRect/>
          </a:stretch>
        </p:blipFill>
        <p:spPr>
          <a:xfrm>
            <a:off x="1677263" y="1086418"/>
            <a:ext cx="9396248" cy="4162097"/>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3712" y="3605937"/>
            <a:ext cx="6018880" cy="813605"/>
          </a:xfrm>
          <a:prstGeom prst="rect">
            <a:avLst/>
          </a:prstGeom>
          <a:noFill/>
        </p:spPr>
        <p:txBody>
          <a:bodyPr wrap="square" rtlCol="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200" b="1" dirty="0" err="1" smtClean="0">
                <a:ln/>
                <a:blipFill dpi="0" rotWithShape="1">
                  <a:blip r:embed="rId3">
                    <a:extLst>
                      <a:ext uri="{28A0092B-C50C-407E-A947-70E740481C1C}">
                        <a14:useLocalDpi xmlns:a14="http://schemas.microsoft.com/office/drawing/2010/main" xmlns="" val="0"/>
                      </a:ext>
                    </a:extLst>
                  </a:blip>
                  <a:srcRect/>
                  <a:stretch>
                    <a:fillRect/>
                  </a:stretch>
                </a:blipFill>
                <a:latin typeface="NikoshBAN" pitchFamily="2" charset="0"/>
                <a:cs typeface="NikoshBAN" pitchFamily="2" charset="0"/>
              </a:rPr>
              <a:t>স্লাইড</a:t>
            </a:r>
            <a:r>
              <a:rPr lang="bn-BD" sz="3200" b="1" dirty="0" smtClean="0">
                <a:ln/>
                <a:blipFill dpi="0" rotWithShape="1">
                  <a:blip r:embed="rId3">
                    <a:extLst>
                      <a:ext uri="{28A0092B-C50C-407E-A947-70E740481C1C}">
                        <a14:useLocalDpi xmlns:a14="http://schemas.microsoft.com/office/drawing/2010/main" xmlns="" val="0"/>
                      </a:ext>
                    </a:extLst>
                  </a:blip>
                  <a:srcRect/>
                  <a:stretch>
                    <a:fillRect/>
                  </a:stretch>
                </a:blipFill>
                <a:latin typeface="NikoshBAN" pitchFamily="2" charset="0"/>
                <a:cs typeface="NikoshBAN" pitchFamily="2" charset="0"/>
              </a:rPr>
              <a:t> </a:t>
            </a:r>
            <a:r>
              <a:rPr lang="bn-BD" sz="3200" b="1" dirty="0" smtClean="0">
                <a:ln/>
                <a:blipFill dpi="0" rotWithShape="1">
                  <a:blip r:embed="rId3">
                    <a:extLst>
                      <a:ext uri="{28A0092B-C50C-407E-A947-70E740481C1C}">
                        <a14:useLocalDpi xmlns:a14="http://schemas.microsoft.com/office/drawing/2010/main" xmlns="" val="0"/>
                      </a:ext>
                    </a:extLst>
                  </a:blip>
                  <a:srcRect/>
                  <a:stretch>
                    <a:fillRect/>
                  </a:stretch>
                </a:blipFill>
                <a:latin typeface="NikoshBAN" pitchFamily="2" charset="0"/>
                <a:cs typeface="NikoshBAN" pitchFamily="2" charset="0"/>
              </a:rPr>
              <a:t>ক্যালিপা</a:t>
            </a:r>
            <a:r>
              <a:rPr lang="en-US" sz="3200" b="1" dirty="0" err="1" smtClean="0">
                <a:ln/>
                <a:blipFill dpi="0" rotWithShape="1">
                  <a:blip r:embed="rId3">
                    <a:extLst>
                      <a:ext uri="{28A0092B-C50C-407E-A947-70E740481C1C}">
                        <a14:useLocalDpi xmlns:a14="http://schemas.microsoft.com/office/drawing/2010/main" xmlns="" val="0"/>
                      </a:ext>
                    </a:extLst>
                  </a:blip>
                  <a:srcRect/>
                  <a:stretch>
                    <a:fillRect/>
                  </a:stretch>
                </a:blipFill>
                <a:latin typeface="NikoshBAN" pitchFamily="2" charset="0"/>
                <a:cs typeface="NikoshBAN" pitchFamily="2" charset="0"/>
              </a:rPr>
              <a:t>র্স</a:t>
            </a:r>
            <a:endParaRPr lang="en-US" sz="3200" b="1" dirty="0" smtClean="0">
              <a:ln/>
              <a:blipFill dpi="0" rotWithShape="1">
                <a:blip r:embed="rId3">
                  <a:extLst>
                    <a:ext uri="{28A0092B-C50C-407E-A947-70E740481C1C}">
                      <a14:useLocalDpi xmlns:a14="http://schemas.microsoft.com/office/drawing/2010/main" xmlns="" val="0"/>
                    </a:ext>
                  </a:extLst>
                </a:blip>
                <a:srcRect/>
                <a:stretch>
                  <a:fillRect/>
                </a:stretch>
              </a:blipFill>
              <a:latin typeface="NikoshBAN" pitchFamily="2" charset="0"/>
              <a:cs typeface="NikoshBAN" pitchFamily="2" charset="0"/>
            </a:endParaRPr>
          </a:p>
        </p:txBody>
      </p:sp>
      <p:sp>
        <p:nvSpPr>
          <p:cNvPr id="3" name="TextBox 2"/>
          <p:cNvSpPr txBox="1"/>
          <p:nvPr/>
        </p:nvSpPr>
        <p:spPr>
          <a:xfrm>
            <a:off x="3766894" y="1434157"/>
            <a:ext cx="3922914" cy="1434930"/>
          </a:xfrm>
          <a:prstGeom prst="rect">
            <a:avLst/>
          </a:prstGeom>
          <a:solidFill>
            <a:srgbClr val="EEECE1"/>
          </a:solidFill>
          <a:ln w="76200" cap="flat" cmpd="sng" algn="ctr">
            <a:solidFill>
              <a:srgbClr val="002060"/>
            </a:solidFill>
            <a:prstDash val="sysDash"/>
          </a:ln>
          <a:effectLst/>
        </p:spPr>
        <p:txBody>
          <a:bodyPr wrap="square" rtlCol="0">
            <a:prstTxWarp prst="textPlain">
              <a:avLst/>
            </a:prstTxWarp>
            <a:spAutoFit/>
          </a:bodyPr>
          <a:lstStyle/>
          <a:p>
            <a:pPr algn="ctr">
              <a:defRPr/>
            </a:pPr>
            <a:r>
              <a:rPr lang="en-US" sz="4800" b="1" kern="0" dirty="0" err="1">
                <a:ln w="12700">
                  <a:solidFill>
                    <a:srgbClr val="9BBB59">
                      <a:lumMod val="50000"/>
                    </a:srgbClr>
                  </a:solidFill>
                  <a:prstDash val="solid"/>
                </a:ln>
                <a:blipFill dpi="0" rotWithShape="1">
                  <a:blip r:embed="rId4">
                    <a:extLst>
                      <a:ext uri="{28A0092B-C50C-407E-A947-70E740481C1C}">
                        <a14:useLocalDpi xmlns:a14="http://schemas.microsoft.com/office/drawing/2010/main" xmlns="" val="0"/>
                      </a:ext>
                    </a:extLst>
                  </a:blip>
                  <a:srcRect/>
                  <a:stretch>
                    <a:fillRect/>
                  </a:stretch>
                </a:blipFill>
                <a:effectLst>
                  <a:innerShdw blurRad="177800">
                    <a:srgbClr val="9BBB59">
                      <a:lumMod val="50000"/>
                    </a:srgbClr>
                  </a:innerShdw>
                </a:effectLst>
                <a:latin typeface="NikoshBAN" panose="02000000000000000000" pitchFamily="2" charset="0"/>
                <a:cs typeface="NikoshBAN" panose="02000000000000000000" pitchFamily="2" charset="0"/>
              </a:rPr>
              <a:t>আ</a:t>
            </a:r>
            <a:r>
              <a:rPr lang="en-US" sz="3200" b="1" kern="0" dirty="0" err="1">
                <a:ln w="12700">
                  <a:solidFill>
                    <a:srgbClr val="9BBB59">
                      <a:lumMod val="50000"/>
                    </a:srgbClr>
                  </a:solidFill>
                  <a:prstDash val="solid"/>
                </a:ln>
                <a:blipFill dpi="0" rotWithShape="1">
                  <a:blip r:embed="rId4">
                    <a:extLst>
                      <a:ext uri="{28A0092B-C50C-407E-A947-70E740481C1C}">
                        <a14:useLocalDpi xmlns:a14="http://schemas.microsoft.com/office/drawing/2010/main" xmlns="" val="0"/>
                      </a:ext>
                    </a:extLst>
                  </a:blip>
                  <a:srcRect/>
                  <a:stretch>
                    <a:fillRect/>
                  </a:stretch>
                </a:blipFill>
                <a:effectLst>
                  <a:innerShdw blurRad="177800">
                    <a:srgbClr val="9BBB59">
                      <a:lumMod val="50000"/>
                    </a:srgbClr>
                  </a:innerShdw>
                </a:effectLst>
                <a:latin typeface="NikoshBAN" panose="02000000000000000000" pitchFamily="2" charset="0"/>
                <a:cs typeface="NikoshBAN" panose="02000000000000000000" pitchFamily="2" charset="0"/>
              </a:rPr>
              <a:t>জকের</a:t>
            </a:r>
            <a:r>
              <a:rPr lang="en-US" sz="3200" b="1" kern="0" dirty="0">
                <a:ln w="12700">
                  <a:solidFill>
                    <a:srgbClr val="9BBB59">
                      <a:lumMod val="50000"/>
                    </a:srgbClr>
                  </a:solidFill>
                  <a:prstDash val="solid"/>
                </a:ln>
                <a:blipFill dpi="0" rotWithShape="1">
                  <a:blip r:embed="rId4">
                    <a:extLst>
                      <a:ext uri="{28A0092B-C50C-407E-A947-70E740481C1C}">
                        <a14:useLocalDpi xmlns:a14="http://schemas.microsoft.com/office/drawing/2010/main" xmlns="" val="0"/>
                      </a:ext>
                    </a:extLst>
                  </a:blip>
                  <a:srcRect/>
                  <a:stretch>
                    <a:fillRect/>
                  </a:stretch>
                </a:blipFill>
                <a:effectLst>
                  <a:innerShdw blurRad="177800">
                    <a:srgbClr val="9BBB59">
                      <a:lumMod val="50000"/>
                    </a:srgbClr>
                  </a:innerShdw>
                </a:effectLst>
                <a:latin typeface="NikoshBAN" panose="02000000000000000000" pitchFamily="2" charset="0"/>
                <a:cs typeface="NikoshBAN" panose="02000000000000000000" pitchFamily="2" charset="0"/>
              </a:rPr>
              <a:t> </a:t>
            </a:r>
            <a:r>
              <a:rPr lang="en-US" sz="3200" b="1" kern="0" dirty="0" err="1">
                <a:ln w="12700">
                  <a:solidFill>
                    <a:srgbClr val="9BBB59">
                      <a:lumMod val="50000"/>
                    </a:srgbClr>
                  </a:solidFill>
                  <a:prstDash val="solid"/>
                </a:ln>
                <a:blipFill dpi="0" rotWithShape="1">
                  <a:blip r:embed="rId4">
                    <a:extLst>
                      <a:ext uri="{28A0092B-C50C-407E-A947-70E740481C1C}">
                        <a14:useLocalDpi xmlns:a14="http://schemas.microsoft.com/office/drawing/2010/main" xmlns="" val="0"/>
                      </a:ext>
                    </a:extLst>
                  </a:blip>
                  <a:srcRect/>
                  <a:stretch>
                    <a:fillRect/>
                  </a:stretch>
                </a:blipFill>
                <a:effectLst>
                  <a:innerShdw blurRad="177800">
                    <a:srgbClr val="9BBB59">
                      <a:lumMod val="50000"/>
                    </a:srgbClr>
                  </a:innerShdw>
                </a:effectLst>
                <a:latin typeface="NikoshBAN" panose="02000000000000000000" pitchFamily="2" charset="0"/>
                <a:cs typeface="NikoshBAN" panose="02000000000000000000" pitchFamily="2" charset="0"/>
              </a:rPr>
              <a:t>পাঠ</a:t>
            </a:r>
            <a:endParaRPr lang="en-US" sz="4800" b="1" kern="0" dirty="0">
              <a:ln w="12700">
                <a:solidFill>
                  <a:srgbClr val="9BBB59">
                    <a:lumMod val="50000"/>
                  </a:srgbClr>
                </a:solidFill>
                <a:prstDash val="solid"/>
              </a:ln>
              <a:blipFill dpi="0" rotWithShape="1">
                <a:blip r:embed="rId4">
                  <a:extLst>
                    <a:ext uri="{28A0092B-C50C-407E-A947-70E740481C1C}">
                      <a14:useLocalDpi xmlns:a14="http://schemas.microsoft.com/office/drawing/2010/main" xmlns="" val="0"/>
                    </a:ext>
                  </a:extLst>
                </a:blip>
                <a:srcRect/>
                <a:stretch>
                  <a:fillRect/>
                </a:stretch>
              </a:blipFill>
              <a:effectLst>
                <a:innerShdw blurRad="177800">
                  <a:srgbClr val="9BBB59">
                    <a:lumMod val="50000"/>
                  </a:srgbClr>
                </a:innerShdw>
              </a:effectLst>
              <a:latin typeface="NikoshBAN" panose="02000000000000000000" pitchFamily="2" charset="0"/>
              <a:cs typeface="NikoshBAN" panose="02000000000000000000" pitchFamily="2" charset="0"/>
            </a:endParaRPr>
          </a:p>
        </p:txBody>
      </p:sp>
      <p:sp>
        <p:nvSpPr>
          <p:cNvPr id="4" name="TextBox 3"/>
          <p:cNvSpPr txBox="1"/>
          <p:nvPr/>
        </p:nvSpPr>
        <p:spPr>
          <a:xfrm>
            <a:off x="2497540" y="5043727"/>
            <a:ext cx="7014950" cy="707886"/>
          </a:xfrm>
          <a:prstGeom prst="rect">
            <a:avLst/>
          </a:prstGeom>
          <a:noFill/>
        </p:spPr>
        <p:txBody>
          <a:bodyPr wrap="square" rtlCol="0">
            <a:spAutoFit/>
          </a:bodyPr>
          <a:lstStyle/>
          <a:p>
            <a:pPr algn="ctr"/>
            <a:r>
              <a:rPr lang="en-US"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অপর</a:t>
            </a: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en-US"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নাম</a:t>
            </a: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bn-I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ভার্ণিয়ার</a:t>
            </a: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bn-I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ক্যালিপার্স</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5" name="Cube 4"/>
          <p:cNvSpPr/>
          <p:nvPr/>
        </p:nvSpPr>
        <p:spPr>
          <a:xfrm>
            <a:off x="10447492" y="739919"/>
            <a:ext cx="1372141" cy="1665144"/>
          </a:xfrm>
          <a:prstGeom prst="cub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ube 5"/>
          <p:cNvSpPr/>
          <p:nvPr/>
        </p:nvSpPr>
        <p:spPr>
          <a:xfrm>
            <a:off x="169213" y="617091"/>
            <a:ext cx="1352428" cy="1665142"/>
          </a:xfrm>
          <a:prstGeom prst="cub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ube 6"/>
          <p:cNvSpPr/>
          <p:nvPr/>
        </p:nvSpPr>
        <p:spPr>
          <a:xfrm>
            <a:off x="10420197" y="5125613"/>
            <a:ext cx="1362806" cy="1538292"/>
          </a:xfrm>
          <a:prstGeom prst="cub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ube 7"/>
          <p:cNvSpPr/>
          <p:nvPr/>
        </p:nvSpPr>
        <p:spPr>
          <a:xfrm>
            <a:off x="264746" y="5057375"/>
            <a:ext cx="1352428" cy="1547623"/>
          </a:xfrm>
          <a:prstGeom prst="cub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40000" y="1066800"/>
            <a:ext cx="7315200" cy="1447800"/>
          </a:xfrm>
          <a:prstGeom prst="roundRect">
            <a:avLst>
              <a:gd name="adj" fmla="val 32491"/>
            </a:avLst>
          </a:prstGeom>
          <a:solidFill>
            <a:srgbClr val="0046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6000" dirty="0">
                <a:solidFill>
                  <a:schemeClr val="bg1"/>
                </a:solidFill>
                <a:latin typeface="NikoshBAN" pitchFamily="2" charset="0"/>
                <a:cs typeface="NikoshBAN" pitchFamily="2" charset="0"/>
              </a:rPr>
              <a:t>শিখনফল </a:t>
            </a:r>
            <a:endParaRPr lang="en-US" sz="6000" dirty="0">
              <a:solidFill>
                <a:schemeClr val="bg1"/>
              </a:solidFill>
              <a:latin typeface="NikoshBAN" pitchFamily="2" charset="0"/>
              <a:cs typeface="NikoshBAN" pitchFamily="2" charset="0"/>
            </a:endParaRPr>
          </a:p>
        </p:txBody>
      </p:sp>
      <p:sp>
        <p:nvSpPr>
          <p:cNvPr id="4" name="Rectangle 3"/>
          <p:cNvSpPr/>
          <p:nvPr/>
        </p:nvSpPr>
        <p:spPr>
          <a:xfrm>
            <a:off x="1117600" y="2667001"/>
            <a:ext cx="5052985" cy="769441"/>
          </a:xfrm>
          <a:prstGeom prst="rect">
            <a:avLst/>
          </a:prstGeom>
        </p:spPr>
        <p:txBody>
          <a:bodyPr wrap="none">
            <a:spAutoFit/>
          </a:bodyPr>
          <a:lstStyle/>
          <a:p>
            <a:pPr algn="ctr"/>
            <a:r>
              <a:rPr lang="bn-BD" sz="4400" b="1" u="sng" dirty="0" smtClean="0">
                <a:solidFill>
                  <a:srgbClr val="FF0000"/>
                </a:solidFill>
                <a:latin typeface="NikoshBAN" pitchFamily="2" charset="0"/>
                <a:cs typeface="NikoshBAN" pitchFamily="2" charset="0"/>
              </a:rPr>
              <a:t>এই পাঠ শেষে শিক্ষার্থীরা</a:t>
            </a:r>
            <a:r>
              <a:rPr lang="en-US" sz="4400" b="1" u="sng" dirty="0" smtClean="0">
                <a:solidFill>
                  <a:srgbClr val="FF0000"/>
                </a:solidFill>
                <a:latin typeface="NikoshBAN" pitchFamily="2" charset="0"/>
                <a:cs typeface="NikoshBAN" pitchFamily="2" charset="0"/>
              </a:rPr>
              <a:t>…</a:t>
            </a:r>
            <a:endParaRPr lang="en-US" sz="4400" b="1" u="sng" dirty="0">
              <a:solidFill>
                <a:srgbClr val="FF0000"/>
              </a:solidFill>
            </a:endParaRPr>
          </a:p>
        </p:txBody>
      </p:sp>
      <p:sp>
        <p:nvSpPr>
          <p:cNvPr id="5" name="Rectangle 4"/>
          <p:cNvSpPr/>
          <p:nvPr/>
        </p:nvSpPr>
        <p:spPr>
          <a:xfrm>
            <a:off x="1924335" y="3765681"/>
            <a:ext cx="8843750" cy="181588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Wingdings" pitchFamily="2" charset="2"/>
              <a:buChar char="q"/>
            </a:pP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স্লাইড ক্যালিপার্স</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বলতে </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কী</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a:t>
            </a:r>
          </a:p>
          <a:p>
            <a:pPr>
              <a:buFont typeface="Wingdings" pitchFamily="2" charset="2"/>
              <a:buChar char="q"/>
            </a:pP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দলঃ </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যান্ত্রিক ত্রুটি </a:t>
            </a:r>
            <a:r>
              <a:rPr lang="bn-BD"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কী</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তা ব্যাখ্যা করতে পারবে।</a:t>
            </a:r>
          </a:p>
          <a:p>
            <a:pPr>
              <a:buFont typeface="Wingdings" pitchFamily="2" charset="2"/>
              <a:buChar char="q"/>
            </a:pP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 </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ভার্নিয়ার ধ্রুবক কী </a:t>
            </a:r>
            <a:r>
              <a:rPr lang="bn-IN" sz="3600" b="1" dirty="0" smtClean="0">
                <a:ln w="11430"/>
                <a:solidFill>
                  <a:srgbClr val="FF33CC"/>
                </a:solidFill>
                <a:effectLst>
                  <a:outerShdw blurRad="50800" dist="39000" dir="5460000" algn="tl">
                    <a:srgbClr val="000000">
                      <a:alpha val="38000"/>
                    </a:srgbClr>
                  </a:outerShdw>
                </a:effectLst>
                <a:latin typeface="NikoshBAN" pitchFamily="2" charset="0"/>
                <a:cs typeface="NikoshBAN" pitchFamily="2" charset="0"/>
              </a:rPr>
              <a:t>ব্যাখ্যা করতে পারবে।</a:t>
            </a:r>
            <a:endParaRPr lang="en-US" sz="3600" b="1" dirty="0">
              <a:ln w="11430"/>
              <a:solidFill>
                <a:srgbClr val="FF33CC"/>
              </a:solidFill>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xmlns="" val="17358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270236" y="773212"/>
            <a:ext cx="7267903" cy="1103586"/>
          </a:xfrm>
          <a:prstGeom prst="cloud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latin typeface="NikoshBAN" pitchFamily="2" charset="0"/>
              <a:cs typeface="NikoshBAN" pitchFamily="2" charset="0"/>
            </a:endParaRPr>
          </a:p>
          <a:p>
            <a:pPr algn="ctr"/>
            <a:r>
              <a:rPr lang="bn-BD" sz="6000" dirty="0" smtClean="0">
                <a:latin typeface="NikoshBAN" pitchFamily="2" charset="0"/>
                <a:cs typeface="NikoshBAN" pitchFamily="2" charset="0"/>
              </a:rPr>
              <a:t>স্লাইড ক্যালিপা</a:t>
            </a:r>
            <a:r>
              <a:rPr lang="en-US" sz="6000" dirty="0" err="1" smtClean="0">
                <a:latin typeface="NikoshBAN" pitchFamily="2" charset="0"/>
                <a:cs typeface="NikoshBAN" pitchFamily="2" charset="0"/>
              </a:rPr>
              <a:t>র্স</a:t>
            </a:r>
            <a:endParaRPr lang="en-US" dirty="0">
              <a:latin typeface="NikoshBAN" pitchFamily="2" charset="0"/>
              <a:cs typeface="NikoshBAN" pitchFamily="2" charset="0"/>
            </a:endParaRPr>
          </a:p>
        </p:txBody>
      </p:sp>
      <p:pic>
        <p:nvPicPr>
          <p:cNvPr id="6" name="Picture 5" descr="VernierFineAdjust.jpg"/>
          <p:cNvPicPr>
            <a:picLocks noChangeAspect="1"/>
          </p:cNvPicPr>
          <p:nvPr/>
        </p:nvPicPr>
        <p:blipFill>
          <a:blip r:embed="rId3"/>
          <a:srcRect t="4520" b="5085"/>
          <a:stretch>
            <a:fillRect/>
          </a:stretch>
        </p:blipFill>
        <p:spPr>
          <a:xfrm>
            <a:off x="1024770" y="1954921"/>
            <a:ext cx="10200289" cy="3689131"/>
          </a:xfrm>
          <a:prstGeom prst="rect">
            <a:avLst/>
          </a:prstGeom>
        </p:spPr>
      </p:pic>
      <p:sp>
        <p:nvSpPr>
          <p:cNvPr id="7" name="Rectangle 6"/>
          <p:cNvSpPr/>
          <p:nvPr/>
        </p:nvSpPr>
        <p:spPr>
          <a:xfrm>
            <a:off x="3725627" y="4666593"/>
            <a:ext cx="6143590" cy="827695"/>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chemeClr val="tx1"/>
                </a:solidFill>
                <a:latin typeface="NikoshBAN" pitchFamily="2" charset="0"/>
                <a:cs typeface="NikoshBAN" pitchFamily="2" charset="0"/>
              </a:rPr>
              <a:t>স্লাইড ক্যালিপার্স</a:t>
            </a:r>
            <a:r>
              <a:rPr lang="en-US" sz="2800" dirty="0" smtClean="0">
                <a:solidFill>
                  <a:schemeClr val="tx1"/>
                </a:solidFill>
                <a:latin typeface="NikoshBAN" pitchFamily="2" charset="0"/>
                <a:cs typeface="NikoshBAN" pitchFamily="2" charset="0"/>
              </a:rPr>
              <a:t> - </a:t>
            </a:r>
            <a:r>
              <a:rPr lang="en-US" sz="2800" dirty="0" err="1" smtClean="0">
                <a:solidFill>
                  <a:schemeClr val="tx1"/>
                </a:solidFill>
                <a:latin typeface="NikoshBAN" pitchFamily="2" charset="0"/>
                <a:cs typeface="NikoshBAN" pitchFamily="2" charset="0"/>
              </a:rPr>
              <a:t>ক্ষুদ্র</a:t>
            </a:r>
            <a:r>
              <a:rPr lang="en-US" sz="2800" dirty="0" smtClean="0">
                <a:solidFill>
                  <a:schemeClr val="tx1"/>
                </a:solidFill>
                <a:latin typeface="NikoshBAN" pitchFamily="2" charset="0"/>
                <a:cs typeface="NikoshBAN" pitchFamily="2" charset="0"/>
              </a:rPr>
              <a:t> </a:t>
            </a:r>
            <a:r>
              <a:rPr lang="en-US" sz="2800" dirty="0" err="1" smtClean="0">
                <a:solidFill>
                  <a:schemeClr val="tx1"/>
                </a:solidFill>
                <a:latin typeface="NikoshBAN" pitchFamily="2" charset="0"/>
                <a:cs typeface="NikoshBAN" pitchFamily="2" charset="0"/>
              </a:rPr>
              <a:t>দৈর্ঘ্য</a:t>
            </a:r>
            <a:r>
              <a:rPr lang="en-US" sz="2800" dirty="0" smtClean="0">
                <a:solidFill>
                  <a:schemeClr val="tx1"/>
                </a:solidFill>
                <a:latin typeface="NikoshBAN" pitchFamily="2" charset="0"/>
                <a:cs typeface="NikoshBAN" pitchFamily="2" charset="0"/>
              </a:rPr>
              <a:t> </a:t>
            </a:r>
            <a:r>
              <a:rPr lang="en-US" sz="2800" dirty="0" err="1" smtClean="0">
                <a:solidFill>
                  <a:schemeClr val="tx1"/>
                </a:solidFill>
                <a:latin typeface="NikoshBAN" pitchFamily="2" charset="0"/>
                <a:cs typeface="NikoshBAN" pitchFamily="2" charset="0"/>
              </a:rPr>
              <a:t>মাপক</a:t>
            </a:r>
            <a:r>
              <a:rPr lang="en-US" sz="2800" dirty="0" smtClean="0">
                <a:solidFill>
                  <a:schemeClr val="tx1"/>
                </a:solidFill>
                <a:latin typeface="NikoshBAN" pitchFamily="2" charset="0"/>
                <a:cs typeface="NikoshBAN" pitchFamily="2" charset="0"/>
              </a:rPr>
              <a:t> </a:t>
            </a:r>
            <a:r>
              <a:rPr lang="en-US" sz="2800" dirty="0" err="1" smtClean="0">
                <a:solidFill>
                  <a:schemeClr val="tx1"/>
                </a:solidFill>
                <a:latin typeface="NikoshBAN" pitchFamily="2" charset="0"/>
                <a:cs typeface="NikoshBAN" pitchFamily="2" charset="0"/>
              </a:rPr>
              <a:t>যন্ত্র</a:t>
            </a:r>
            <a:endParaRPr lang="en-US" sz="2800" dirty="0">
              <a:solidFill>
                <a:schemeClr val="tx1"/>
              </a:solidFill>
              <a:latin typeface="NikoshBAN" pitchFamily="2" charset="0"/>
              <a:cs typeface="NikoshBAN" pitchFamily="2" charset="0"/>
            </a:endParaRPr>
          </a:p>
        </p:txBody>
      </p:sp>
      <p:sp>
        <p:nvSpPr>
          <p:cNvPr id="8" name="Rectangle 7"/>
          <p:cNvSpPr/>
          <p:nvPr/>
        </p:nvSpPr>
        <p:spPr>
          <a:xfrm>
            <a:off x="4113584" y="5672224"/>
            <a:ext cx="5251134" cy="646331"/>
          </a:xfrm>
          <a:prstGeom prst="rect">
            <a:avLst/>
          </a:prstGeom>
        </p:spPr>
        <p:txBody>
          <a:bodyPr wrap="square">
            <a:spAutoFit/>
          </a:bodyPr>
          <a:lstStyle/>
          <a:p>
            <a:r>
              <a:rPr lang="en-US" sz="3600" dirty="0" err="1" smtClean="0">
                <a:latin typeface="NikoshBAN" pitchFamily="2" charset="0"/>
                <a:cs typeface="NikoshBAN" pitchFamily="2" charset="0"/>
              </a:rPr>
              <a:t>অপর</a:t>
            </a:r>
            <a:r>
              <a:rPr lang="en-US" sz="3600" dirty="0" smtClean="0">
                <a:latin typeface="NikoshBAN" pitchFamily="2" charset="0"/>
                <a:cs typeface="NikoshBAN" pitchFamily="2" charset="0"/>
              </a:rPr>
              <a:t> </a:t>
            </a:r>
            <a:r>
              <a:rPr lang="en-US" sz="3600" dirty="0" err="1" smtClean="0">
                <a:latin typeface="NikoshBAN" pitchFamily="2" charset="0"/>
                <a:cs typeface="NikoshBAN" pitchFamily="2" charset="0"/>
              </a:rPr>
              <a:t>নাম</a:t>
            </a:r>
            <a:r>
              <a:rPr lang="en-US" sz="3600" dirty="0" smtClean="0">
                <a:latin typeface="NikoshBAN" pitchFamily="2" charset="0"/>
                <a:cs typeface="NikoshBAN" pitchFamily="2" charset="0"/>
              </a:rPr>
              <a:t> </a:t>
            </a:r>
            <a:r>
              <a:rPr lang="bn-IN" sz="3600" dirty="0" smtClean="0">
                <a:latin typeface="NikoshBAN" pitchFamily="2" charset="0"/>
                <a:cs typeface="NikoshBAN" pitchFamily="2" charset="0"/>
              </a:rPr>
              <a:t>ভার্ণিয়ার</a:t>
            </a:r>
            <a:r>
              <a:rPr lang="en-US" sz="3600" dirty="0" smtClean="0">
                <a:latin typeface="NikoshBAN" pitchFamily="2" charset="0"/>
                <a:cs typeface="NikoshBAN" pitchFamily="2" charset="0"/>
              </a:rPr>
              <a:t> </a:t>
            </a:r>
            <a:r>
              <a:rPr lang="bn-IN" sz="3600" dirty="0" smtClean="0">
                <a:latin typeface="NikoshBAN" pitchFamily="2" charset="0"/>
                <a:cs typeface="NikoshBAN" pitchFamily="2" charset="0"/>
              </a:rPr>
              <a:t>ক্যালিপার্স  </a:t>
            </a:r>
            <a:endParaRPr lang="en-US" sz="36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E96DB0.jpg"/>
          <p:cNvPicPr>
            <a:picLocks noChangeAspect="1"/>
          </p:cNvPicPr>
          <p:nvPr/>
        </p:nvPicPr>
        <p:blipFill>
          <a:blip r:embed="rId3"/>
          <a:srcRect t="34444" r="28889" b="34445"/>
          <a:stretch>
            <a:fillRect/>
          </a:stretch>
        </p:blipFill>
        <p:spPr>
          <a:xfrm>
            <a:off x="1513490" y="2301069"/>
            <a:ext cx="9396248" cy="4162097"/>
          </a:xfrm>
          <a:prstGeom prst="rect">
            <a:avLst/>
          </a:prstGeom>
          <a:ln>
            <a:noFill/>
          </a:ln>
        </p:spPr>
      </p:pic>
      <p:sp>
        <p:nvSpPr>
          <p:cNvPr id="3" name="Rectangle 2"/>
          <p:cNvSpPr/>
          <p:nvPr/>
        </p:nvSpPr>
        <p:spPr>
          <a:xfrm>
            <a:off x="3327970" y="1224466"/>
            <a:ext cx="4660251" cy="769441"/>
          </a:xfrm>
          <a:prstGeom prst="rect">
            <a:avLst/>
          </a:prstGeom>
        </p:spPr>
        <p:txBody>
          <a:bodyPr wrap="none">
            <a:spAutoFit/>
          </a:bodyPr>
          <a:lstStyle/>
          <a:p>
            <a:pPr algn="ctr"/>
            <a:r>
              <a:rPr lang="en-US" sz="4400" dirty="0" err="1" smtClean="0">
                <a:latin typeface="NikoshBAN" pitchFamily="2" charset="0"/>
                <a:cs typeface="NikoshBAN" pitchFamily="2" charset="0"/>
              </a:rPr>
              <a:t>ডিজিটাল</a:t>
            </a:r>
            <a:r>
              <a:rPr lang="en-US" sz="4400" dirty="0" smtClean="0">
                <a:latin typeface="NikoshBAN" pitchFamily="2" charset="0"/>
                <a:cs typeface="NikoshBAN" pitchFamily="2" charset="0"/>
              </a:rPr>
              <a:t> </a:t>
            </a:r>
            <a:r>
              <a:rPr lang="bn-BD" sz="4400" dirty="0" smtClean="0">
                <a:latin typeface="NikoshBAN" pitchFamily="2" charset="0"/>
                <a:cs typeface="NikoshBAN" pitchFamily="2" charset="0"/>
              </a:rPr>
              <a:t>স্লাইড ক্যালিপা</a:t>
            </a:r>
            <a:r>
              <a:rPr lang="en-US" sz="4400" dirty="0" err="1" smtClean="0">
                <a:latin typeface="NikoshBAN" pitchFamily="2" charset="0"/>
                <a:cs typeface="NikoshBAN" pitchFamily="2" charset="0"/>
              </a:rPr>
              <a:t>র্স</a:t>
            </a:r>
            <a:endParaRPr lang="en-US" sz="44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3022</TotalTime>
  <Words>808</Words>
  <Application>Microsoft Office PowerPoint</Application>
  <PresentationFormat>Custom</PresentationFormat>
  <Paragraphs>122</Paragraphs>
  <Slides>28</Slides>
  <Notes>28</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Theme1</vt:lpstr>
      <vt:lpstr>Packager Shell Object</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3HVCN72</cp:lastModifiedBy>
  <cp:revision>371</cp:revision>
  <dcterms:created xsi:type="dcterms:W3CDTF">2015-11-06T06:05:46Z</dcterms:created>
  <dcterms:modified xsi:type="dcterms:W3CDTF">2017-10-13T17:39:21Z</dcterms:modified>
</cp:coreProperties>
</file>